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</p:sldIdLst>
  <p:sldSz cx="12192000" cy="6858000"/>
  <p:notesSz cx="6858000" cy="9144000"/>
  <p:defaultTextStyle>
    <a:defPPr>
      <a:defRPr lang="lv-L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93" autoAdjust="0"/>
    <p:restoredTop sz="94660"/>
  </p:normalViewPr>
  <p:slideViewPr>
    <p:cSldViewPr snapToGrid="0">
      <p:cViewPr varScale="1">
        <p:scale>
          <a:sx n="121" d="100"/>
          <a:sy n="121" d="100"/>
        </p:scale>
        <p:origin x="176" y="2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DADB5-C311-43BA-841E-F149535CB981}" type="datetimeFigureOut">
              <a:rPr lang="lv-LV" smtClean="0"/>
              <a:t>03.09.24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D86EC-EEA9-463D-AD2E-6B12B50DA0B5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8656256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DADB5-C311-43BA-841E-F149535CB981}" type="datetimeFigureOut">
              <a:rPr lang="lv-LV" smtClean="0"/>
              <a:t>03.09.24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D86EC-EEA9-463D-AD2E-6B12B50DA0B5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4032940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DADB5-C311-43BA-841E-F149535CB981}" type="datetimeFigureOut">
              <a:rPr lang="lv-LV" smtClean="0"/>
              <a:t>03.09.24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D86EC-EEA9-463D-AD2E-6B12B50DA0B5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5448815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DADB5-C311-43BA-841E-F149535CB981}" type="datetimeFigureOut">
              <a:rPr lang="lv-LV" smtClean="0"/>
              <a:t>03.09.24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D86EC-EEA9-463D-AD2E-6B12B50DA0B5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8875525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DADB5-C311-43BA-841E-F149535CB981}" type="datetimeFigureOut">
              <a:rPr lang="lv-LV" smtClean="0"/>
              <a:t>03.09.24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D86EC-EEA9-463D-AD2E-6B12B50DA0B5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7534394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DADB5-C311-43BA-841E-F149535CB981}" type="datetimeFigureOut">
              <a:rPr lang="lv-LV" smtClean="0"/>
              <a:t>03.09.24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D86EC-EEA9-463D-AD2E-6B12B50DA0B5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8495512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DADB5-C311-43BA-841E-F149535CB981}" type="datetimeFigureOut">
              <a:rPr lang="lv-LV" smtClean="0"/>
              <a:t>03.09.24</a:t>
            </a:fld>
            <a:endParaRPr lang="lv-LV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D86EC-EEA9-463D-AD2E-6B12B50DA0B5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7371524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DADB5-C311-43BA-841E-F149535CB981}" type="datetimeFigureOut">
              <a:rPr lang="lv-LV" smtClean="0"/>
              <a:t>03.09.24</a:t>
            </a:fld>
            <a:endParaRPr lang="lv-LV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D86EC-EEA9-463D-AD2E-6B12B50DA0B5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9771399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DADB5-C311-43BA-841E-F149535CB981}" type="datetimeFigureOut">
              <a:rPr lang="lv-LV" smtClean="0"/>
              <a:t>03.09.24</a:t>
            </a:fld>
            <a:endParaRPr lang="lv-LV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D86EC-EEA9-463D-AD2E-6B12B50DA0B5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22843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DADB5-C311-43BA-841E-F149535CB981}" type="datetimeFigureOut">
              <a:rPr lang="lv-LV" smtClean="0"/>
              <a:t>03.09.24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D86EC-EEA9-463D-AD2E-6B12B50DA0B5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9439595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lv-LV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DADB5-C311-43BA-841E-F149535CB981}" type="datetimeFigureOut">
              <a:rPr lang="lv-LV" smtClean="0"/>
              <a:t>03.09.24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D86EC-EEA9-463D-AD2E-6B12B50DA0B5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40852002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8DADB5-C311-43BA-841E-F149535CB981}" type="datetimeFigureOut">
              <a:rPr lang="lv-LV" smtClean="0"/>
              <a:t>03.09.24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FD86EC-EEA9-463D-AD2E-6B12B50DA0B5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9346918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v-L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vmnvd.gov.lv/lv/nvd-pakalpojumi/456-evak-karte" TargetMode="External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rcmc.lv/wp-content/uploads/2012/06/erasmus_studenta_harta.pdf" TargetMode="External"/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rcmc.lv/starptautiska-sadarbiba/erasmus/erasmus-studentiem/erasmus-pieredzes-stasti/" TargetMode="External"/><Relationship Id="rId2" Type="http://schemas.openxmlformats.org/officeDocument/2006/relationships/hyperlink" Target="https://rcmc.lv/starptautiska-sadarbiba/erasmus/erasmus-studentiem/partneraugstskolas/" TargetMode="External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rcmc.lv/starptautiska-sadarbiba/erasmus/pieteiksanas-erasmus/" TargetMode="External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rcmc.lv/starptautiska-sadarbiba/erasmus/erasmus-studentiem/" TargetMode="External"/><Relationship Id="rId2" Type="http://schemas.openxmlformats.org/officeDocument/2006/relationships/hyperlink" Target="https://rcmc.lv/starptautiska-sadarbiba/erasmus/pieteiksanas-erasmus/" TargetMode="External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rcmc.lv/wp-content/uploads/2015/07/Nor%C4%81d%C4%ABjumi-krit%C4%93rijiem_Erasmus_2015.pdf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8.xml"/><Relationship Id="rId4" Type="http://schemas.openxmlformats.org/officeDocument/2006/relationships/hyperlink" Target="https://rcmc.lv/studentiem/studijam-nepieciesamie-dokumenti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19382" y="2675466"/>
            <a:ext cx="6627907" cy="2618026"/>
          </a:xfrm>
        </p:spPr>
        <p:txBody>
          <a:bodyPr>
            <a:normAutofit fontScale="90000"/>
          </a:bodyPr>
          <a:lstStyle/>
          <a:p>
            <a:br>
              <a:rPr lang="lv-LV" sz="4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GB" sz="44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Informācija</a:t>
            </a:r>
            <a:r>
              <a:rPr lang="en-GB" sz="4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par Erasmus+ </a:t>
            </a:r>
            <a:r>
              <a:rPr lang="en-GB" sz="44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mobilitāti</a:t>
            </a:r>
            <a:r>
              <a:rPr lang="en-GB" sz="4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202</a:t>
            </a:r>
            <a:r>
              <a:rPr lang="lv-LV" sz="4400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</a:t>
            </a:r>
            <a:r>
              <a:rPr lang="en-GB" sz="4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./202</a:t>
            </a:r>
            <a:r>
              <a:rPr lang="lv-LV" sz="4400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5</a:t>
            </a:r>
            <a:r>
              <a:rPr lang="en-GB" sz="4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r>
              <a:rPr lang="lv-LV" sz="4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44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akadēmiskajā</a:t>
            </a:r>
            <a:r>
              <a:rPr lang="en-GB" sz="4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44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gadā</a:t>
            </a:r>
            <a:br>
              <a:rPr lang="en-GB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23094233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662577-2F2C-ADC1-2B8F-0E4AFB3750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6851930" cy="1600200"/>
          </a:xfrm>
        </p:spPr>
        <p:txBody>
          <a:bodyPr>
            <a:normAutofit/>
          </a:bodyPr>
          <a:lstStyle/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en-GB" sz="2800" b="1" i="0" u="none" strike="noStrike" dirty="0" err="1">
                <a:solidFill>
                  <a:srgbClr val="2A3990"/>
                </a:solidFill>
                <a:effectLst/>
                <a:latin typeface="Roboto" panose="02000000000000000000" pitchFamily="2" charset="0"/>
              </a:rPr>
              <a:t>Studentiem</a:t>
            </a:r>
            <a:r>
              <a:rPr lang="en-GB" sz="2800" b="1" i="0" u="none" strike="noStrike" dirty="0">
                <a:solidFill>
                  <a:srgbClr val="2A3990"/>
                </a:solidFill>
                <a:effectLst/>
                <a:latin typeface="Roboto" panose="02000000000000000000" pitchFamily="2" charset="0"/>
              </a:rPr>
              <a:t>, </a:t>
            </a:r>
            <a:r>
              <a:rPr lang="en-GB" sz="2800" b="1" i="0" u="none" strike="noStrike" dirty="0" err="1">
                <a:solidFill>
                  <a:srgbClr val="2A3990"/>
                </a:solidFill>
                <a:effectLst/>
                <a:latin typeface="Roboto" panose="02000000000000000000" pitchFamily="2" charset="0"/>
              </a:rPr>
              <a:t>kuri</a:t>
            </a:r>
            <a:r>
              <a:rPr lang="en-GB" sz="2800" b="1" i="0" u="none" strike="noStrike" dirty="0">
                <a:solidFill>
                  <a:srgbClr val="2A3990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en-GB" sz="2800" b="1" i="0" u="none" strike="noStrike" dirty="0" err="1">
                <a:solidFill>
                  <a:srgbClr val="2A3990"/>
                </a:solidFill>
                <a:effectLst/>
                <a:latin typeface="Roboto" panose="02000000000000000000" pitchFamily="2" charset="0"/>
              </a:rPr>
              <a:t>būs</a:t>
            </a:r>
            <a:r>
              <a:rPr lang="en-GB" sz="2800" b="1" i="0" u="none" strike="noStrike" dirty="0">
                <a:solidFill>
                  <a:srgbClr val="2A3990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en-GB" sz="2800" b="1" i="0" u="none" strike="noStrike" dirty="0" err="1">
                <a:solidFill>
                  <a:srgbClr val="2A3990"/>
                </a:solidFill>
                <a:effectLst/>
                <a:latin typeface="Roboto" panose="02000000000000000000" pitchFamily="2" charset="0"/>
              </a:rPr>
              <a:t>izturējuši</a:t>
            </a:r>
            <a:r>
              <a:rPr lang="en-GB" sz="2800" b="1" i="0" u="none" strike="noStrike" dirty="0">
                <a:solidFill>
                  <a:srgbClr val="2A3990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en-GB" sz="2800" b="1" i="0" u="none" strike="noStrike" dirty="0" err="1">
                <a:solidFill>
                  <a:srgbClr val="2A3990"/>
                </a:solidFill>
                <a:effectLst/>
                <a:latin typeface="Roboto" panose="02000000000000000000" pitchFamily="2" charset="0"/>
              </a:rPr>
              <a:t>konkursu</a:t>
            </a:r>
            <a:r>
              <a:rPr lang="en-GB" sz="2800" b="1" i="0" u="none" strike="noStrike" dirty="0">
                <a:solidFill>
                  <a:srgbClr val="2A3990"/>
                </a:solidFill>
                <a:effectLst/>
                <a:latin typeface="Roboto" panose="02000000000000000000" pitchFamily="2" charset="0"/>
              </a:rPr>
              <a:t>:</a:t>
            </a:r>
            <a:br>
              <a:rPr lang="en-GB" sz="2800" b="0" dirty="0">
                <a:effectLst/>
              </a:rPr>
            </a:br>
            <a:br>
              <a:rPr lang="en-GB" sz="2800" dirty="0"/>
            </a:br>
            <a:endParaRPr lang="en-GB" sz="2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6D8BC6-F956-D332-9095-7633304D90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9788" y="1462554"/>
            <a:ext cx="7626070" cy="4873625"/>
          </a:xfrm>
        </p:spPr>
        <p:txBody>
          <a:bodyPr>
            <a:normAutofit/>
          </a:bodyPr>
          <a:lstStyle/>
          <a:p>
            <a:pPr algn="just"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lv-LV" sz="1800" b="0" i="0" u="none" strike="noStrike" dirty="0">
                <a:solidFill>
                  <a:srgbClr val="434343"/>
                </a:solidFill>
                <a:effectLst/>
                <a:latin typeface="Roboto" panose="02000000000000000000" pitchFamily="2" charset="0"/>
              </a:rPr>
              <a:t>Pēc apstiprinājuma saņemšanas no uzņemošās iestādes jāslēdz prakses līgums (informācija tiks nosūtīta uz e-pastu).</a:t>
            </a:r>
            <a:endParaRPr lang="lv-LV" sz="1800" b="0" i="0" u="none" strike="noStrike" dirty="0">
              <a:solidFill>
                <a:srgbClr val="2A3990"/>
              </a:solidFill>
              <a:effectLst/>
              <a:latin typeface="Roboto" panose="02000000000000000000" pitchFamily="2" charset="0"/>
            </a:endParaRPr>
          </a:p>
          <a:p>
            <a:pPr algn="just" rtl="0" fontAlgn="base">
              <a:spcBef>
                <a:spcPts val="10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lv-LV" sz="1800" b="0" i="0" u="none" strike="noStrike" dirty="0">
                <a:solidFill>
                  <a:srgbClr val="434343"/>
                </a:solidFill>
                <a:effectLst/>
                <a:latin typeface="Roboto" panose="02000000000000000000" pitchFamily="2" charset="0"/>
              </a:rPr>
              <a:t>Jāslēdz finansējuma līgums un vienošanās ar Koledžu.</a:t>
            </a:r>
            <a:endParaRPr lang="lv-LV" sz="1800" b="0" i="0" u="none" strike="noStrike" dirty="0">
              <a:solidFill>
                <a:srgbClr val="2A3990"/>
              </a:solidFill>
              <a:effectLst/>
              <a:latin typeface="Roboto" panose="02000000000000000000" pitchFamily="2" charset="0"/>
            </a:endParaRPr>
          </a:p>
          <a:p>
            <a:pPr algn="just" rtl="0" fontAlgn="base">
              <a:spcBef>
                <a:spcPts val="10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lv-LV" sz="1800" b="1" i="0" u="none" strike="noStrike" dirty="0">
                <a:solidFill>
                  <a:srgbClr val="2A3990"/>
                </a:solidFill>
                <a:effectLst/>
                <a:latin typeface="Roboto" panose="02000000000000000000" pitchFamily="2" charset="0"/>
              </a:rPr>
              <a:t>Jāveic veselības pārbaude</a:t>
            </a:r>
            <a:r>
              <a:rPr lang="lv-LV" sz="1800" b="0" i="0" u="none" strike="noStrike" dirty="0">
                <a:solidFill>
                  <a:srgbClr val="434343"/>
                </a:solidFill>
                <a:effectLst/>
                <a:latin typeface="Roboto" panose="02000000000000000000" pitchFamily="2" charset="0"/>
              </a:rPr>
              <a:t> (nepieciešamās analīzes/potes nosaka uzņemošā iestāde, tāpēc </a:t>
            </a:r>
            <a:r>
              <a:rPr lang="lv-LV" sz="1800" b="1" i="0" u="none" strike="noStrike" dirty="0">
                <a:solidFill>
                  <a:srgbClr val="2A3990"/>
                </a:solidFill>
                <a:effectLst/>
                <a:latin typeface="Roboto" panose="02000000000000000000" pitchFamily="2" charset="0"/>
              </a:rPr>
              <a:t>noskaidro</a:t>
            </a:r>
            <a:r>
              <a:rPr lang="lv-LV" sz="1800" b="0" i="0" u="none" strike="noStrike" dirty="0">
                <a:solidFill>
                  <a:srgbClr val="434343"/>
                </a:solidFill>
                <a:effectLst/>
                <a:latin typeface="Roboto" panose="02000000000000000000" pitchFamily="2" charset="0"/>
              </a:rPr>
              <a:t>, vai ir nepieciešamas kādas veselības izziņas u. tml.).</a:t>
            </a:r>
            <a:endParaRPr lang="lv-LV" sz="1800" b="1" i="0" u="none" strike="noStrike" dirty="0">
              <a:solidFill>
                <a:srgbClr val="2A3990"/>
              </a:solidFill>
              <a:effectLst/>
              <a:latin typeface="Roboto" panose="02000000000000000000" pitchFamily="2" charset="0"/>
            </a:endParaRPr>
          </a:p>
          <a:p>
            <a:pPr algn="just" rtl="0" fontAlgn="base">
              <a:spcBef>
                <a:spcPts val="10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lv-LV" sz="1800" b="0" i="0" u="none" strike="noStrike" dirty="0">
                <a:solidFill>
                  <a:srgbClr val="434343"/>
                </a:solidFill>
                <a:effectLst/>
                <a:latin typeface="Roboto" panose="02000000000000000000" pitchFamily="2" charset="0"/>
              </a:rPr>
              <a:t>Jāsaņem </a:t>
            </a:r>
            <a:r>
              <a:rPr lang="lv-LV" sz="1800" b="1" i="0" u="sng" strike="noStrike" dirty="0">
                <a:solidFill>
                  <a:srgbClr val="2A3990"/>
                </a:solidFill>
                <a:effectLst/>
                <a:latin typeface="Roboto" panose="02000000000000000000" pitchFamily="2" charset="0"/>
                <a:hlinkClick r:id="rId2"/>
              </a:rPr>
              <a:t>Eiropas veselības apdrošināšanas karte jeb EVAK</a:t>
            </a:r>
            <a:r>
              <a:rPr lang="lv-LV" sz="1800" b="0" i="0" u="none" strike="noStrike" dirty="0">
                <a:solidFill>
                  <a:srgbClr val="434343"/>
                </a:solidFill>
                <a:effectLst/>
                <a:latin typeface="Roboto" panose="02000000000000000000" pitchFamily="2" charset="0"/>
              </a:rPr>
              <a:t> (angliski - </a:t>
            </a:r>
            <a:r>
              <a:rPr lang="lv-LV" sz="1800" b="0" i="0" u="none" strike="noStrike" dirty="0" err="1">
                <a:solidFill>
                  <a:srgbClr val="434343"/>
                </a:solidFill>
                <a:effectLst/>
                <a:latin typeface="Roboto" panose="02000000000000000000" pitchFamily="2" charset="0"/>
              </a:rPr>
              <a:t>European</a:t>
            </a:r>
            <a:r>
              <a:rPr lang="lv-LV" sz="1800" b="0" i="0" u="none" strike="noStrike" dirty="0">
                <a:solidFill>
                  <a:srgbClr val="434343"/>
                </a:solidFill>
                <a:effectLst/>
                <a:latin typeface="Roboto" panose="02000000000000000000" pitchFamily="2" charset="0"/>
              </a:rPr>
              <a:t> Health Insurance </a:t>
            </a:r>
            <a:r>
              <a:rPr lang="lv-LV" sz="1800" b="0" i="0" u="none" strike="noStrike" dirty="0" err="1">
                <a:solidFill>
                  <a:srgbClr val="434343"/>
                </a:solidFill>
                <a:effectLst/>
                <a:latin typeface="Roboto" panose="02000000000000000000" pitchFamily="2" charset="0"/>
              </a:rPr>
              <a:t>Card</a:t>
            </a:r>
            <a:r>
              <a:rPr lang="lv-LV" sz="1800" b="0" i="0" u="none" strike="noStrike" dirty="0">
                <a:solidFill>
                  <a:srgbClr val="434343"/>
                </a:solidFill>
                <a:effectLst/>
                <a:latin typeface="Roboto" panose="02000000000000000000" pitchFamily="2" charset="0"/>
              </a:rPr>
              <a:t> jeb EHIC), jāiegādājas </a:t>
            </a:r>
            <a:r>
              <a:rPr lang="lv-LV" sz="1800" b="1" i="0" u="none" strike="noStrike" dirty="0">
                <a:solidFill>
                  <a:srgbClr val="2A3990"/>
                </a:solidFill>
                <a:effectLst/>
                <a:latin typeface="Roboto" panose="02000000000000000000" pitchFamily="2" charset="0"/>
              </a:rPr>
              <a:t>apdrošināšana</a:t>
            </a:r>
            <a:r>
              <a:rPr lang="lv-LV" sz="1800" b="0" i="0" u="none" strike="noStrike" dirty="0">
                <a:solidFill>
                  <a:srgbClr val="434343"/>
                </a:solidFill>
                <a:effectLst/>
                <a:latin typeface="Roboto" panose="02000000000000000000" pitchFamily="2" charset="0"/>
              </a:rPr>
              <a:t>.</a:t>
            </a:r>
            <a:endParaRPr lang="lv-LV" sz="1800" b="0" i="0" u="none" strike="noStrike" dirty="0">
              <a:solidFill>
                <a:srgbClr val="2A3990"/>
              </a:solidFill>
              <a:effectLst/>
              <a:latin typeface="Roboto" panose="02000000000000000000" pitchFamily="2" charset="0"/>
            </a:endParaRPr>
          </a:p>
          <a:p>
            <a:pPr algn="just" rtl="0" fontAlgn="base">
              <a:spcBef>
                <a:spcPts val="10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lv-LV" sz="1800" b="0" i="0" u="none" strike="noStrike" dirty="0">
                <a:solidFill>
                  <a:srgbClr val="434343"/>
                </a:solidFill>
                <a:effectLst/>
                <a:latin typeface="Roboto" panose="02000000000000000000" pitchFamily="2" charset="0"/>
              </a:rPr>
              <a:t>Kad </a:t>
            </a:r>
            <a:r>
              <a:rPr lang="lv-LV" sz="1800" b="0" i="0" u="sng" strike="noStrike" dirty="0">
                <a:solidFill>
                  <a:srgbClr val="434343"/>
                </a:solidFill>
                <a:effectLst/>
                <a:latin typeface="Roboto" panose="02000000000000000000" pitchFamily="2" charset="0"/>
              </a:rPr>
              <a:t>iegādāsies biļeti</a:t>
            </a:r>
            <a:r>
              <a:rPr lang="lv-LV" sz="1800" b="0" i="0" u="none" strike="noStrike" dirty="0">
                <a:solidFill>
                  <a:srgbClr val="434343"/>
                </a:solidFill>
                <a:effectLst/>
                <a:latin typeface="Roboto" panose="02000000000000000000" pitchFamily="2" charset="0"/>
              </a:rPr>
              <a:t>, </a:t>
            </a:r>
            <a:r>
              <a:rPr lang="lv-LV" sz="1800" b="1" i="0" u="none" strike="noStrike" dirty="0">
                <a:solidFill>
                  <a:srgbClr val="2A3990"/>
                </a:solidFill>
                <a:effectLst/>
                <a:latin typeface="Roboto" panose="02000000000000000000" pitchFamily="2" charset="0"/>
              </a:rPr>
              <a:t>paziņo</a:t>
            </a:r>
            <a:r>
              <a:rPr lang="lv-LV" sz="1800" b="0" i="0" u="none" strike="noStrike" dirty="0">
                <a:solidFill>
                  <a:srgbClr val="434343"/>
                </a:solidFill>
                <a:effectLst/>
                <a:latin typeface="Roboto" panose="02000000000000000000" pitchFamily="2" charset="0"/>
              </a:rPr>
              <a:t> uzņemošajai pusei, </a:t>
            </a:r>
            <a:r>
              <a:rPr lang="lv-LV" sz="1800" b="1" i="0" u="none" strike="noStrike" dirty="0">
                <a:solidFill>
                  <a:srgbClr val="2A3990"/>
                </a:solidFill>
                <a:effectLst/>
                <a:latin typeface="Roboto" panose="02000000000000000000" pitchFamily="2" charset="0"/>
              </a:rPr>
              <a:t>kad un cikos Tu ieradīsies</a:t>
            </a:r>
            <a:r>
              <a:rPr lang="lv-LV" sz="1800" b="0" i="0" u="none" strike="noStrike" dirty="0">
                <a:solidFill>
                  <a:srgbClr val="434343"/>
                </a:solidFill>
                <a:effectLst/>
                <a:latin typeface="Roboto" panose="02000000000000000000" pitchFamily="2" charset="0"/>
              </a:rPr>
              <a:t> — norādītajā laikā Tevi satiks koordinators un palīdzēs nokļūt līdz dzīvesvietai.</a:t>
            </a:r>
            <a:endParaRPr lang="lv-LV" sz="1800" b="0" i="0" u="none" strike="noStrike" dirty="0">
              <a:solidFill>
                <a:srgbClr val="2A3990"/>
              </a:solidFill>
              <a:effectLst/>
              <a:latin typeface="Roboto" panose="02000000000000000000" pitchFamily="2" charset="0"/>
            </a:endParaRPr>
          </a:p>
          <a:p>
            <a:r>
              <a:rPr lang="lv-LV" sz="1800" b="0" i="0" u="none" strike="noStrike" dirty="0">
                <a:solidFill>
                  <a:srgbClr val="434343"/>
                </a:solidFill>
                <a:effectLst/>
                <a:latin typeface="Roboto" panose="02000000000000000000" pitchFamily="2" charset="0"/>
              </a:rPr>
              <a:t>Pēc prakses beigām jāiesniedz </a:t>
            </a:r>
            <a:r>
              <a:rPr lang="lv-LV" sz="1800" b="1" i="0" u="none" strike="noStrike" dirty="0">
                <a:solidFill>
                  <a:srgbClr val="2A3990"/>
                </a:solidFill>
                <a:effectLst/>
                <a:latin typeface="Roboto" panose="02000000000000000000" pitchFamily="2" charset="0"/>
              </a:rPr>
              <a:t>visi līgumā paredzētie dokumenti</a:t>
            </a:r>
            <a:r>
              <a:rPr lang="lv-LV" sz="1800" b="0" i="0" u="none" strike="noStrike" dirty="0">
                <a:solidFill>
                  <a:srgbClr val="434343"/>
                </a:solidFill>
                <a:effectLst/>
                <a:latin typeface="Roboto" panose="02000000000000000000" pitchFamily="2" charset="0"/>
              </a:rPr>
              <a:t> (sertifikāts,  prakses pieredzes stāsts ar 5 fotogrāfijām, aprūpes plāns u.c.), kā arī  </a:t>
            </a:r>
            <a:r>
              <a:rPr lang="lv-LV" sz="1800" b="1" i="0" u="none" strike="noStrike" dirty="0">
                <a:solidFill>
                  <a:srgbClr val="2A3990"/>
                </a:solidFill>
                <a:effectLst/>
                <a:latin typeface="Roboto" panose="02000000000000000000" pitchFamily="2" charset="0"/>
              </a:rPr>
              <a:t>jāaizpilda atskaite Eiropas Komisijai</a:t>
            </a:r>
            <a:r>
              <a:rPr lang="lv-LV" sz="1800" b="0" i="0" u="none" strike="noStrike" dirty="0">
                <a:solidFill>
                  <a:srgbClr val="434343"/>
                </a:solidFill>
                <a:effectLst/>
                <a:latin typeface="Roboto" panose="02000000000000000000" pitchFamily="2" charset="0"/>
              </a:rPr>
              <a:t>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5713566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796C14-5C38-4154-1E99-47DC607DAB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9483" y="-546847"/>
            <a:ext cx="3932237" cy="1600200"/>
          </a:xfrm>
        </p:spPr>
        <p:txBody>
          <a:bodyPr>
            <a:normAutofit/>
          </a:bodyPr>
          <a:lstStyle/>
          <a:p>
            <a:r>
              <a:rPr lang="en-GB" sz="2800" b="1" i="0" u="none" strike="noStrike" dirty="0" err="1">
                <a:solidFill>
                  <a:srgbClr val="2A3990"/>
                </a:solidFill>
                <a:effectLst/>
                <a:latin typeface="Roboto" panose="02000000000000000000" pitchFamily="2" charset="0"/>
              </a:rPr>
              <a:t>Mobilitātes</a:t>
            </a:r>
            <a:r>
              <a:rPr lang="en-GB" sz="2800" b="1" i="0" u="none" strike="noStrike" dirty="0">
                <a:solidFill>
                  <a:srgbClr val="2A3990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en-GB" sz="2800" b="1" i="0" u="none" strike="noStrike" dirty="0" err="1">
                <a:solidFill>
                  <a:srgbClr val="2A3990"/>
                </a:solidFill>
                <a:effectLst/>
                <a:latin typeface="Roboto" panose="02000000000000000000" pitchFamily="2" charset="0"/>
              </a:rPr>
              <a:t>laikā</a:t>
            </a:r>
            <a:endParaRPr lang="en-GB" sz="2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8AB37D-D841-862C-9F4B-90354352E8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39906" y="1229472"/>
            <a:ext cx="8531506" cy="4873625"/>
          </a:xfrm>
        </p:spPr>
        <p:txBody>
          <a:bodyPr>
            <a:normAutofit/>
          </a:bodyPr>
          <a:lstStyle/>
          <a:p>
            <a:pPr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lv-LV" sz="1800" b="0" i="0" u="none" strike="noStrike" dirty="0">
                <a:solidFill>
                  <a:srgbClr val="434343"/>
                </a:solidFill>
                <a:effectLst/>
                <a:latin typeface="Roboto" panose="02000000000000000000" pitchFamily="2" charset="0"/>
              </a:rPr>
              <a:t>Jāievēro uzņemošās iestādes iekšējie kārtības noteikumi un darba laiks.</a:t>
            </a:r>
            <a:endParaRPr lang="lv-LV" sz="1800" b="0" i="0" u="none" strike="noStrike" dirty="0">
              <a:solidFill>
                <a:srgbClr val="2A3990"/>
              </a:solidFill>
              <a:effectLst/>
              <a:latin typeface="Roboto" panose="02000000000000000000" pitchFamily="2" charset="0"/>
            </a:endParaRPr>
          </a:p>
          <a:p>
            <a:pPr rtl="0" fontAlgn="base">
              <a:spcBef>
                <a:spcPts val="10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lv-LV" sz="1800" b="0" i="0" u="none" strike="noStrike" dirty="0">
                <a:solidFill>
                  <a:srgbClr val="434343"/>
                </a:solidFill>
                <a:effectLst/>
                <a:latin typeface="Roboto" panose="02000000000000000000" pitchFamily="2" charset="0"/>
              </a:rPr>
              <a:t>Jāveic visi prakses vadītāja norādītie darbi.</a:t>
            </a:r>
            <a:endParaRPr lang="lv-LV" sz="1800" b="0" i="0" u="none" strike="noStrike" dirty="0">
              <a:solidFill>
                <a:srgbClr val="2A3990"/>
              </a:solidFill>
              <a:effectLst/>
              <a:latin typeface="Roboto" panose="02000000000000000000" pitchFamily="2" charset="0"/>
            </a:endParaRPr>
          </a:p>
          <a:p>
            <a:pPr rtl="0" fontAlgn="base">
              <a:spcBef>
                <a:spcPts val="10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lv-LV" sz="1800" b="0" i="0" u="none" strike="noStrike" dirty="0">
                <a:solidFill>
                  <a:srgbClr val="434343"/>
                </a:solidFill>
                <a:effectLst/>
                <a:latin typeface="Roboto" panose="02000000000000000000" pitchFamily="2" charset="0"/>
              </a:rPr>
              <a:t>Jāraksta prakses dienasgrāmata.</a:t>
            </a:r>
            <a:endParaRPr lang="lv-LV" sz="1800" b="0" i="0" u="none" strike="noStrike" dirty="0">
              <a:solidFill>
                <a:srgbClr val="2A3990"/>
              </a:solidFill>
              <a:effectLst/>
              <a:latin typeface="Roboto" panose="02000000000000000000" pitchFamily="2" charset="0"/>
            </a:endParaRPr>
          </a:p>
          <a:p>
            <a:pPr rtl="0" fontAlgn="base">
              <a:spcBef>
                <a:spcPts val="10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lv-LV" sz="1800" b="1" i="0" u="none" strike="noStrike" dirty="0">
                <a:solidFill>
                  <a:srgbClr val="2A3990"/>
                </a:solidFill>
                <a:effectLst/>
                <a:latin typeface="Roboto" panose="02000000000000000000" pitchFamily="2" charset="0"/>
              </a:rPr>
              <a:t>Ārsta palīgiem</a:t>
            </a:r>
            <a:r>
              <a:rPr lang="lv-LV" sz="1800" b="0" i="0" u="none" strike="noStrike" dirty="0">
                <a:solidFill>
                  <a:srgbClr val="434343"/>
                </a:solidFill>
                <a:effectLst/>
                <a:latin typeface="Roboto" panose="02000000000000000000" pitchFamily="2" charset="0"/>
              </a:rPr>
              <a:t> – pacienta slimības vēsture.</a:t>
            </a:r>
            <a:endParaRPr lang="lv-LV" sz="1800" b="1" i="0" u="none" strike="noStrike" dirty="0">
              <a:solidFill>
                <a:srgbClr val="2A3990"/>
              </a:solidFill>
              <a:effectLst/>
              <a:latin typeface="Roboto" panose="02000000000000000000" pitchFamily="2" charset="0"/>
            </a:endParaRPr>
          </a:p>
          <a:p>
            <a:pPr algn="just" rtl="0" fontAlgn="base">
              <a:spcBef>
                <a:spcPts val="10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lv-LV" sz="1800" b="1" i="0" u="none" strike="noStrike" dirty="0">
                <a:solidFill>
                  <a:srgbClr val="2A3990"/>
                </a:solidFill>
                <a:effectLst/>
                <a:latin typeface="Roboto" panose="02000000000000000000" pitchFamily="2" charset="0"/>
              </a:rPr>
              <a:t>Masieriem</a:t>
            </a:r>
            <a:r>
              <a:rPr lang="lv-LV" sz="1800" b="0" i="0" u="none" strike="noStrike" dirty="0">
                <a:solidFill>
                  <a:srgbClr val="434343"/>
                </a:solidFill>
                <a:effectLst/>
                <a:latin typeface="Roboto" panose="02000000000000000000" pitchFamily="2" charset="0"/>
              </a:rPr>
              <a:t> – pacienta/klienta veselības stāvokļa un masāžas rezultātu novērtējuma apraksts</a:t>
            </a:r>
            <a:endParaRPr lang="lv-LV" sz="1800" b="1" i="0" u="none" strike="noStrike" dirty="0">
              <a:solidFill>
                <a:srgbClr val="2A3990"/>
              </a:solidFill>
              <a:effectLst/>
              <a:latin typeface="Roboto" panose="02000000000000000000" pitchFamily="2" charset="0"/>
            </a:endParaRPr>
          </a:p>
          <a:p>
            <a:pPr rtl="0">
              <a:spcBef>
                <a:spcPts val="1000"/>
              </a:spcBef>
              <a:spcAft>
                <a:spcPts val="0"/>
              </a:spcAft>
            </a:pPr>
            <a:r>
              <a:rPr lang="lv-LV" sz="1800" b="0" i="0" u="none" strike="noStrike" dirty="0">
                <a:solidFill>
                  <a:srgbClr val="434343"/>
                </a:solidFill>
                <a:effectLst/>
                <a:latin typeface="Roboto" panose="02000000000000000000" pitchFamily="2" charset="0"/>
              </a:rPr>
              <a:t>Vairāk informācijas par studenta tiesībām un pienākumiem meklē </a:t>
            </a:r>
            <a:r>
              <a:rPr lang="lv-LV" sz="1800" b="1" i="0" u="sng" strike="noStrike" dirty="0" err="1">
                <a:solidFill>
                  <a:srgbClr val="2A3990"/>
                </a:solidFill>
                <a:effectLst/>
                <a:latin typeface="Roboto" panose="02000000000000000000" pitchFamily="2" charset="0"/>
                <a:hlinkClick r:id="rId2"/>
              </a:rPr>
              <a:t>Erasmus</a:t>
            </a:r>
            <a:r>
              <a:rPr lang="lv-LV" sz="1800" b="1" i="0" u="sng" strike="noStrike" dirty="0">
                <a:solidFill>
                  <a:srgbClr val="2A3990"/>
                </a:solidFill>
                <a:effectLst/>
                <a:latin typeface="Roboto" panose="02000000000000000000" pitchFamily="2" charset="0"/>
                <a:hlinkClick r:id="rId2"/>
              </a:rPr>
              <a:t>+ studenta hartā</a:t>
            </a:r>
            <a:r>
              <a:rPr lang="lv-LV" sz="1800" b="1" i="0" u="sng" strike="noStrike" dirty="0">
                <a:solidFill>
                  <a:srgbClr val="2A3990"/>
                </a:solidFill>
                <a:effectLst/>
                <a:latin typeface="Roboto" panose="02000000000000000000" pitchFamily="2" charset="0"/>
              </a:rPr>
              <a:t> un VET hartā</a:t>
            </a:r>
            <a:r>
              <a:rPr lang="lv-LV" sz="1800" b="0" i="0" u="none" strike="noStrike" dirty="0">
                <a:solidFill>
                  <a:srgbClr val="434343"/>
                </a:solidFill>
                <a:effectLst/>
                <a:latin typeface="Roboto" panose="02000000000000000000" pitchFamily="2" charset="0"/>
              </a:rPr>
              <a:t>.</a:t>
            </a:r>
            <a:endParaRPr lang="lv-LV" b="0" dirty="0">
              <a:effectLst/>
            </a:endParaRPr>
          </a:p>
          <a:p>
            <a:pPr marL="0" indent="0" algn="just" rtl="0">
              <a:spcBef>
                <a:spcPts val="1000"/>
              </a:spcBef>
              <a:spcAft>
                <a:spcPts val="0"/>
              </a:spcAft>
              <a:buNone/>
            </a:pPr>
            <a:br>
              <a:rPr lang="lv-LV" b="0" dirty="0">
                <a:effectLst/>
              </a:rPr>
            </a:br>
            <a:r>
              <a:rPr lang="lv-LV" sz="1800" b="1" i="0" u="none" strike="noStrike" dirty="0">
                <a:solidFill>
                  <a:srgbClr val="2A3990"/>
                </a:solidFill>
                <a:effectLst/>
                <a:latin typeface="Roboto" panose="02000000000000000000" pitchFamily="2" charset="0"/>
              </a:rPr>
              <a:t>!! 1. prakses dienā obligāti </a:t>
            </a:r>
            <a:r>
              <a:rPr lang="lv-LV" sz="1800" b="0" i="0" u="none" strike="noStrike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paņem sava </a:t>
            </a:r>
            <a:r>
              <a:rPr lang="lv-LV" sz="1800" b="0" i="0" u="none" strike="noStrike" dirty="0" err="1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mentora</a:t>
            </a:r>
            <a:r>
              <a:rPr lang="lv-LV" sz="1800" b="0" i="0" u="none" strike="noStrike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 telefona numuru un iedod savu, lai varat savstarpēji sazināties, </a:t>
            </a:r>
            <a:r>
              <a:rPr lang="lv-LV" sz="1800" b="0" i="0" u="sng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it sevišķi, lai vari paziņot, kad Tu kavē vai saslimi</a:t>
            </a:r>
            <a:r>
              <a:rPr lang="lv-LV" sz="1800" b="0" i="0" u="none" strike="noStrike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.</a:t>
            </a:r>
            <a:endParaRPr lang="lv-LV" b="0" dirty="0">
              <a:effectLst/>
            </a:endParaRPr>
          </a:p>
          <a:p>
            <a:pPr marL="0" indent="0">
              <a:buNone/>
            </a:pPr>
            <a:r>
              <a:rPr lang="lv-LV" sz="1800" b="1" i="0" u="none" strike="noStrike" dirty="0">
                <a:solidFill>
                  <a:srgbClr val="2A3990"/>
                </a:solidFill>
                <a:effectLst/>
                <a:latin typeface="Roboto" panose="02000000000000000000" pitchFamily="2" charset="0"/>
              </a:rPr>
              <a:t>!! Jebkuru problēmu vai neskaidrību gadījumā</a:t>
            </a:r>
            <a:r>
              <a:rPr lang="lv-LV" sz="1800" b="0" i="0" u="none" strike="noStrike" dirty="0">
                <a:solidFill>
                  <a:srgbClr val="434343"/>
                </a:solidFill>
                <a:effectLst/>
                <a:latin typeface="Roboto" panose="02000000000000000000" pitchFamily="2" charset="0"/>
              </a:rPr>
              <a:t> prakses laikā droši sazinies </a:t>
            </a:r>
            <a:r>
              <a:rPr lang="lv-LV" sz="1800" b="1" i="0" u="none" strike="noStrike" dirty="0">
                <a:solidFill>
                  <a:srgbClr val="2A3990"/>
                </a:solidFill>
                <a:effectLst/>
                <a:latin typeface="Roboto" panose="02000000000000000000" pitchFamily="2" charset="0"/>
              </a:rPr>
              <a:t>gan</a:t>
            </a:r>
            <a:r>
              <a:rPr lang="lv-LV" sz="1800" b="0" i="0" u="none" strike="noStrike" dirty="0">
                <a:solidFill>
                  <a:srgbClr val="434343"/>
                </a:solidFill>
                <a:effectLst/>
                <a:latin typeface="Roboto" panose="02000000000000000000" pitchFamily="2" charset="0"/>
              </a:rPr>
              <a:t> ar uzņemošās puses, </a:t>
            </a:r>
            <a:r>
              <a:rPr lang="lv-LV" sz="1800" b="1" i="0" u="none" strike="noStrike" dirty="0">
                <a:solidFill>
                  <a:srgbClr val="2A3990"/>
                </a:solidFill>
                <a:effectLst/>
                <a:latin typeface="Roboto" panose="02000000000000000000" pitchFamily="2" charset="0"/>
              </a:rPr>
              <a:t>gan</a:t>
            </a:r>
            <a:r>
              <a:rPr lang="lv-LV" sz="1800" b="0" i="0" u="none" strike="noStrike" dirty="0">
                <a:solidFill>
                  <a:srgbClr val="434343"/>
                </a:solidFill>
                <a:effectLst/>
                <a:latin typeface="Roboto" panose="02000000000000000000" pitchFamily="2" charset="0"/>
              </a:rPr>
              <a:t> ar Koledžas koordinatoru.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6958104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C2E8D8-A31A-2B27-88EB-1A1C7011AB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6377" y="-439270"/>
            <a:ext cx="4431459" cy="1600200"/>
          </a:xfrm>
        </p:spPr>
        <p:txBody>
          <a:bodyPr>
            <a:normAutofit/>
          </a:bodyPr>
          <a:lstStyle/>
          <a:p>
            <a:r>
              <a:rPr lang="en-GB" sz="2800" b="1" i="0" u="none" strike="noStrike" dirty="0" err="1">
                <a:solidFill>
                  <a:srgbClr val="2A3990"/>
                </a:solidFill>
                <a:effectLst/>
                <a:latin typeface="Roboto" panose="02000000000000000000" pitchFamily="2" charset="0"/>
              </a:rPr>
              <a:t>Pēc</a:t>
            </a:r>
            <a:r>
              <a:rPr lang="en-GB" sz="2800" b="1" i="0" u="none" strike="noStrike" dirty="0">
                <a:solidFill>
                  <a:srgbClr val="2A3990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en-GB" sz="2800" b="1" i="0" u="none" strike="noStrike" dirty="0" err="1">
                <a:solidFill>
                  <a:srgbClr val="2A3990"/>
                </a:solidFill>
                <a:effectLst/>
                <a:latin typeface="Roboto" panose="02000000000000000000" pitchFamily="2" charset="0"/>
              </a:rPr>
              <a:t>mobilitātes</a:t>
            </a:r>
            <a:r>
              <a:rPr lang="en-GB" sz="2800" b="1" i="0" u="none" strike="noStrike" dirty="0">
                <a:solidFill>
                  <a:srgbClr val="2A3990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en-GB" sz="2800" b="1" i="0" u="none" strike="noStrike" dirty="0" err="1">
                <a:solidFill>
                  <a:srgbClr val="2A3990"/>
                </a:solidFill>
                <a:effectLst/>
                <a:latin typeface="Roboto" panose="02000000000000000000" pitchFamily="2" charset="0"/>
              </a:rPr>
              <a:t>beigām</a:t>
            </a:r>
            <a:endParaRPr lang="en-GB" sz="2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705383-D1C4-DCFB-4AFA-1BC8F157B2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4130" y="1614954"/>
            <a:ext cx="8047412" cy="4873625"/>
          </a:xfrm>
        </p:spPr>
        <p:txBody>
          <a:bodyPr/>
          <a:lstStyle/>
          <a:p>
            <a:pPr rtl="0">
              <a:spcBef>
                <a:spcPts val="1000"/>
              </a:spcBef>
              <a:spcAft>
                <a:spcPts val="0"/>
              </a:spcAft>
            </a:pPr>
            <a:r>
              <a:rPr lang="lv-LV" sz="1800" b="1" i="0" u="sng" dirty="0">
                <a:solidFill>
                  <a:srgbClr val="434343"/>
                </a:solidFill>
                <a:effectLst/>
                <a:latin typeface="Roboto" panose="02000000000000000000" pitchFamily="2" charset="0"/>
              </a:rPr>
              <a:t>Koledžas koordinatorei jāiesniedz:</a:t>
            </a:r>
            <a:endParaRPr lang="lv-LV" b="0" dirty="0">
              <a:effectLst/>
            </a:endParaRPr>
          </a:p>
          <a:p>
            <a:pPr rtl="0" fontAlgn="base">
              <a:spcBef>
                <a:spcPts val="10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lv-LV" sz="1800" b="0" i="0" u="none" strike="noStrike" dirty="0">
                <a:solidFill>
                  <a:srgbClr val="2A3990"/>
                </a:solidFill>
                <a:effectLst/>
                <a:latin typeface="Roboto" panose="02000000000000000000" pitchFamily="2" charset="0"/>
              </a:rPr>
              <a:t>Pieredzes stāsts ar 5 prakses laikā uzņemtām bildēm.</a:t>
            </a:r>
          </a:p>
          <a:p>
            <a:pPr rtl="0" fontAlgn="base">
              <a:spcBef>
                <a:spcPts val="10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lv-LV" sz="1800" b="0" i="0" u="none" strike="noStrike" dirty="0">
                <a:solidFill>
                  <a:srgbClr val="2A3990"/>
                </a:solidFill>
                <a:effectLst/>
                <a:latin typeface="Roboto" panose="02000000000000000000" pitchFamily="2" charset="0"/>
              </a:rPr>
              <a:t>Praksi apstiprinošs sertifikāts </a:t>
            </a:r>
            <a:r>
              <a:rPr lang="lv-LV" sz="1800" b="0" i="0" u="none" strike="noStrike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(izsniedz uzņemošā iestāde)</a:t>
            </a:r>
            <a:r>
              <a:rPr lang="lv-LV" sz="1800" b="0" i="0" u="none" strike="noStrike" dirty="0">
                <a:solidFill>
                  <a:srgbClr val="2A3990"/>
                </a:solidFill>
                <a:effectLst/>
                <a:latin typeface="Roboto" panose="02000000000000000000" pitchFamily="2" charset="0"/>
              </a:rPr>
              <a:t>.</a:t>
            </a:r>
          </a:p>
          <a:p>
            <a:pPr marL="0" indent="0">
              <a:buNone/>
            </a:pPr>
            <a:br>
              <a:rPr lang="lv-LV" b="0" dirty="0">
                <a:effectLst/>
              </a:rPr>
            </a:br>
            <a:r>
              <a:rPr lang="lv-LV" sz="1800" b="1" i="0" u="none" strike="noStrike" dirty="0">
                <a:solidFill>
                  <a:srgbClr val="2A3990"/>
                </a:solidFill>
                <a:effectLst/>
                <a:latin typeface="Roboto" panose="02000000000000000000" pitchFamily="2" charset="0"/>
              </a:rPr>
              <a:t>!! </a:t>
            </a:r>
            <a:r>
              <a:rPr lang="lv-LV" sz="1800" b="0" i="0" u="none" strike="noStrike" dirty="0">
                <a:solidFill>
                  <a:srgbClr val="2A3990"/>
                </a:solidFill>
                <a:effectLst/>
                <a:latin typeface="Roboto" panose="02000000000000000000" pitchFamily="2" charset="0"/>
              </a:rPr>
              <a:t>Prakses Dienasgrāmata</a:t>
            </a:r>
            <a:r>
              <a:rPr lang="lv-LV" sz="1800" b="0" i="0" u="none" strike="noStrike" dirty="0">
                <a:solidFill>
                  <a:srgbClr val="434343"/>
                </a:solidFill>
                <a:effectLst/>
                <a:latin typeface="Roboto" panose="02000000000000000000" pitchFamily="2" charset="0"/>
              </a:rPr>
              <a:t> un </a:t>
            </a:r>
            <a:r>
              <a:rPr lang="lv-LV" sz="1800" b="0" i="0" u="none" strike="noStrike" dirty="0">
                <a:solidFill>
                  <a:srgbClr val="2A3990"/>
                </a:solidFill>
                <a:effectLst/>
                <a:latin typeface="Roboto" panose="02000000000000000000" pitchFamily="2" charset="0"/>
              </a:rPr>
              <a:t>citi ar praksi saistītie dokumenti</a:t>
            </a:r>
            <a:r>
              <a:rPr lang="lv-LV" sz="1800" b="0" i="0" u="none" strike="noStrike" dirty="0">
                <a:solidFill>
                  <a:srgbClr val="434343"/>
                </a:solidFill>
                <a:effectLst/>
                <a:latin typeface="Roboto" panose="02000000000000000000" pitchFamily="2" charset="0"/>
              </a:rPr>
              <a:t> jāiesniedz </a:t>
            </a:r>
            <a:r>
              <a:rPr lang="lv-LV" sz="1800" b="1" i="0" u="none" strike="noStrike" dirty="0">
                <a:solidFill>
                  <a:srgbClr val="2A3990"/>
                </a:solidFill>
                <a:effectLst/>
                <a:latin typeface="Roboto" panose="02000000000000000000" pitchFamily="2" charset="0"/>
              </a:rPr>
              <a:t>Koledžas Studiju prakses vadītājai</a:t>
            </a:r>
            <a:r>
              <a:rPr lang="lv-LV" sz="1800" b="0" i="0" u="none" strike="noStrike" dirty="0">
                <a:solidFill>
                  <a:srgbClr val="434343"/>
                </a:solidFill>
                <a:effectLst/>
                <a:latin typeface="Roboto" panose="02000000000000000000" pitchFamily="2" charset="0"/>
              </a:rPr>
              <a:t>, ar viņu arī  </a:t>
            </a:r>
            <a:r>
              <a:rPr lang="lv-LV" sz="1800" b="1" i="0" u="none" strike="noStrike" dirty="0">
                <a:solidFill>
                  <a:srgbClr val="2A3990"/>
                </a:solidFill>
                <a:effectLst/>
                <a:latin typeface="Roboto" panose="02000000000000000000" pitchFamily="2" charset="0"/>
              </a:rPr>
              <a:t>jāvienojas</a:t>
            </a:r>
            <a:r>
              <a:rPr lang="lv-LV" sz="1800" b="0" i="0" u="none" strike="noStrike" dirty="0">
                <a:solidFill>
                  <a:srgbClr val="434343"/>
                </a:solidFill>
                <a:effectLst/>
                <a:latin typeface="Roboto" panose="02000000000000000000" pitchFamily="2" charset="0"/>
              </a:rPr>
              <a:t>  </a:t>
            </a:r>
            <a:r>
              <a:rPr lang="lv-LV" sz="1800" b="1" i="0" u="none" strike="noStrike" dirty="0">
                <a:solidFill>
                  <a:srgbClr val="2A3990"/>
                </a:solidFill>
                <a:effectLst/>
                <a:latin typeface="Roboto" panose="02000000000000000000" pitchFamily="2" charset="0"/>
              </a:rPr>
              <a:t>par prakses aizstāvēšanas datumu</a:t>
            </a:r>
            <a:r>
              <a:rPr lang="lv-LV" sz="1800" b="0" i="0" u="none" strike="noStrike" dirty="0">
                <a:solidFill>
                  <a:srgbClr val="434343"/>
                </a:solidFill>
                <a:effectLst/>
                <a:latin typeface="Roboto" panose="02000000000000000000" pitchFamily="2" charset="0"/>
              </a:rPr>
              <a:t>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7205653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292A55-CBD2-C90B-BEAD-D4B4CCB877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1977" y="2305237"/>
            <a:ext cx="9822423" cy="3503892"/>
          </a:xfrm>
        </p:spPr>
        <p:txBody>
          <a:bodyPr>
            <a:normAutofit/>
          </a:bodyPr>
          <a:lstStyle/>
          <a:p>
            <a:pPr mar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 b="0" i="0" u="none" strike="noStrike" dirty="0">
                <a:solidFill>
                  <a:srgbClr val="434343"/>
                </a:solidFill>
                <a:effectLst/>
                <a:latin typeface="Roboto" panose="02000000000000000000" pitchFamily="2" charset="0"/>
              </a:rPr>
              <a:t>Ja </a:t>
            </a:r>
            <a:r>
              <a:rPr lang="en-GB" sz="1800" b="0" i="0" u="none" strike="noStrike" dirty="0" err="1">
                <a:solidFill>
                  <a:srgbClr val="434343"/>
                </a:solidFill>
                <a:effectLst/>
                <a:latin typeface="Roboto" panose="02000000000000000000" pitchFamily="2" charset="0"/>
              </a:rPr>
              <a:t>rodas</a:t>
            </a:r>
            <a:r>
              <a:rPr lang="en-GB" sz="1800" b="0" i="0" u="none" strike="noStrike" dirty="0">
                <a:solidFill>
                  <a:srgbClr val="43434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en-GB" sz="1800" b="0" i="0" u="none" strike="noStrike" dirty="0" err="1">
                <a:solidFill>
                  <a:srgbClr val="434343"/>
                </a:solidFill>
                <a:effectLst/>
                <a:latin typeface="Roboto" panose="02000000000000000000" pitchFamily="2" charset="0"/>
              </a:rPr>
              <a:t>jautājumi</a:t>
            </a:r>
            <a:r>
              <a:rPr lang="en-GB" sz="1800" b="0" i="0" u="none" strike="noStrike" dirty="0">
                <a:solidFill>
                  <a:srgbClr val="434343"/>
                </a:solidFill>
                <a:effectLst/>
                <a:latin typeface="Roboto" panose="02000000000000000000" pitchFamily="2" charset="0"/>
              </a:rPr>
              <a:t>, </a:t>
            </a:r>
            <a:r>
              <a:rPr lang="en-GB" sz="1800" b="0" i="0" u="none" strike="noStrike" dirty="0" err="1">
                <a:solidFill>
                  <a:srgbClr val="434343"/>
                </a:solidFill>
                <a:effectLst/>
                <a:latin typeface="Roboto" panose="02000000000000000000" pitchFamily="2" charset="0"/>
              </a:rPr>
              <a:t>droši</a:t>
            </a:r>
            <a:r>
              <a:rPr lang="en-GB" sz="1800" b="0" i="0" u="none" strike="noStrike" dirty="0">
                <a:solidFill>
                  <a:srgbClr val="43434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en-GB" sz="1800" b="0" i="0" u="none" strike="noStrike" dirty="0" err="1">
                <a:solidFill>
                  <a:srgbClr val="434343"/>
                </a:solidFill>
                <a:effectLst/>
                <a:latin typeface="Roboto" panose="02000000000000000000" pitchFamily="2" charset="0"/>
              </a:rPr>
              <a:t>raksti</a:t>
            </a:r>
            <a:r>
              <a:rPr lang="en-GB" sz="1800" b="0" i="0" u="none" strike="noStrike" dirty="0">
                <a:solidFill>
                  <a:srgbClr val="434343"/>
                </a:solidFill>
                <a:effectLst/>
                <a:latin typeface="Roboto" panose="02000000000000000000" pitchFamily="2" charset="0"/>
              </a:rPr>
              <a:t>, </a:t>
            </a:r>
            <a:r>
              <a:rPr lang="en-GB" sz="1800" b="0" i="0" u="none" strike="noStrike" dirty="0" err="1">
                <a:solidFill>
                  <a:srgbClr val="434343"/>
                </a:solidFill>
                <a:effectLst/>
                <a:latin typeface="Roboto" panose="02000000000000000000" pitchFamily="2" charset="0"/>
              </a:rPr>
              <a:t>zvani</a:t>
            </a:r>
            <a:r>
              <a:rPr lang="en-GB" sz="1800" b="0" i="0" u="none" strike="noStrike" dirty="0">
                <a:solidFill>
                  <a:srgbClr val="43434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en-GB" sz="1800" b="0" i="0" u="none" strike="noStrike" dirty="0" err="1">
                <a:solidFill>
                  <a:srgbClr val="434343"/>
                </a:solidFill>
                <a:effectLst/>
                <a:latin typeface="Roboto" panose="02000000000000000000" pitchFamily="2" charset="0"/>
              </a:rPr>
              <a:t>vai</a:t>
            </a:r>
            <a:r>
              <a:rPr lang="en-GB" sz="1800" b="0" i="0" u="none" strike="noStrike" dirty="0">
                <a:solidFill>
                  <a:srgbClr val="43434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en-GB" sz="1800" b="0" i="0" u="none" strike="noStrike" dirty="0" err="1">
                <a:solidFill>
                  <a:srgbClr val="434343"/>
                </a:solidFill>
                <a:effectLst/>
                <a:latin typeface="Roboto" panose="02000000000000000000" pitchFamily="2" charset="0"/>
              </a:rPr>
              <a:t>nāc</a:t>
            </a:r>
            <a:r>
              <a:rPr lang="en-GB" sz="1800" b="0" i="0" u="none" strike="noStrike" dirty="0">
                <a:solidFill>
                  <a:srgbClr val="43434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en-GB" sz="1800" b="0" i="0" u="none" strike="noStrike" dirty="0" err="1">
                <a:solidFill>
                  <a:srgbClr val="434343"/>
                </a:solidFill>
                <a:effectLst/>
                <a:latin typeface="Roboto" panose="02000000000000000000" pitchFamily="2" charset="0"/>
              </a:rPr>
              <a:t>ciemos</a:t>
            </a:r>
            <a:r>
              <a:rPr lang="en-GB" sz="1800" b="0" i="0" u="none" strike="noStrike" dirty="0">
                <a:solidFill>
                  <a:srgbClr val="43434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en-GB" sz="1800" b="0" i="0" u="none" strike="noStrike" dirty="0" err="1">
                <a:solidFill>
                  <a:srgbClr val="434343"/>
                </a:solidFill>
                <a:effectLst/>
                <a:latin typeface="Roboto" panose="02000000000000000000" pitchFamily="2" charset="0"/>
              </a:rPr>
              <a:t>uz</a:t>
            </a:r>
            <a:r>
              <a:rPr lang="en-GB" sz="1800" b="0" i="0" u="none" strike="noStrike" dirty="0">
                <a:solidFill>
                  <a:srgbClr val="434343"/>
                </a:solidFill>
                <a:effectLst/>
                <a:latin typeface="Roboto" panose="02000000000000000000" pitchFamily="2" charset="0"/>
              </a:rPr>
              <a:t> 125. </a:t>
            </a:r>
            <a:r>
              <a:rPr lang="en-GB" sz="1800" b="0" i="0" u="none" strike="noStrike" dirty="0" err="1">
                <a:solidFill>
                  <a:srgbClr val="434343"/>
                </a:solidFill>
                <a:effectLst/>
                <a:latin typeface="Roboto" panose="02000000000000000000" pitchFamily="2" charset="0"/>
              </a:rPr>
              <a:t>kabinetu</a:t>
            </a:r>
            <a:r>
              <a:rPr lang="en-GB" sz="1800" b="0" i="0" u="none" strike="noStrike" dirty="0">
                <a:solidFill>
                  <a:srgbClr val="434343"/>
                </a:solidFill>
                <a:effectLst/>
                <a:latin typeface="Roboto" panose="02000000000000000000" pitchFamily="2" charset="0"/>
              </a:rPr>
              <a:t> (</a:t>
            </a:r>
            <a:r>
              <a:rPr lang="en-GB" sz="1800" b="0" i="0" u="none" strike="noStrike" dirty="0" err="1">
                <a:solidFill>
                  <a:srgbClr val="434343"/>
                </a:solidFill>
                <a:effectLst/>
                <a:latin typeface="Roboto" panose="02000000000000000000" pitchFamily="2" charset="0"/>
              </a:rPr>
              <a:t>vēlams</a:t>
            </a:r>
            <a:r>
              <a:rPr lang="en-GB" sz="1800" b="0" i="0" u="none" strike="noStrike" dirty="0">
                <a:solidFill>
                  <a:srgbClr val="43434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en-GB" sz="1800" b="1" i="0" u="none" strike="noStrike" dirty="0" err="1">
                <a:solidFill>
                  <a:srgbClr val="2A3990"/>
                </a:solidFill>
                <a:effectLst/>
                <a:latin typeface="Roboto" panose="02000000000000000000" pitchFamily="2" charset="0"/>
              </a:rPr>
              <a:t>iepriekš</a:t>
            </a:r>
            <a:r>
              <a:rPr lang="en-GB" sz="1800" b="1" i="0" u="none" strike="noStrike" dirty="0">
                <a:solidFill>
                  <a:srgbClr val="2A3990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en-GB" sz="1800" b="1" i="0" u="none" strike="noStrike" dirty="0" err="1">
                <a:solidFill>
                  <a:srgbClr val="2A3990"/>
                </a:solidFill>
                <a:effectLst/>
                <a:latin typeface="Roboto" panose="02000000000000000000" pitchFamily="2" charset="0"/>
              </a:rPr>
              <a:t>pieteikties</a:t>
            </a:r>
            <a:r>
              <a:rPr lang="en-GB" sz="1800" b="0" i="0" u="none" strike="noStrike" dirty="0">
                <a:solidFill>
                  <a:srgbClr val="434343"/>
                </a:solidFill>
                <a:effectLst/>
                <a:latin typeface="Roboto" panose="02000000000000000000" pitchFamily="2" charset="0"/>
              </a:rPr>
              <a:t>, </a:t>
            </a:r>
            <a:r>
              <a:rPr lang="en-GB" sz="1800" b="0" i="0" u="none" strike="noStrike" dirty="0" err="1">
                <a:solidFill>
                  <a:srgbClr val="434343"/>
                </a:solidFill>
                <a:effectLst/>
                <a:latin typeface="Roboto" panose="02000000000000000000" pitchFamily="2" charset="0"/>
              </a:rPr>
              <a:t>uzrakstot</a:t>
            </a:r>
            <a:r>
              <a:rPr lang="en-GB" sz="1800" b="0" i="0" u="none" strike="noStrike" dirty="0">
                <a:solidFill>
                  <a:srgbClr val="434343"/>
                </a:solidFill>
                <a:effectLst/>
                <a:latin typeface="Roboto" panose="02000000000000000000" pitchFamily="2" charset="0"/>
              </a:rPr>
              <a:t> e-</a:t>
            </a:r>
            <a:r>
              <a:rPr lang="en-GB" sz="1800" b="0" i="0" u="none" strike="noStrike" dirty="0" err="1">
                <a:solidFill>
                  <a:srgbClr val="434343"/>
                </a:solidFill>
                <a:effectLst/>
                <a:latin typeface="Roboto" panose="02000000000000000000" pitchFamily="2" charset="0"/>
              </a:rPr>
              <a:t>pastu</a:t>
            </a:r>
            <a:r>
              <a:rPr lang="en-GB" sz="1800" b="0" i="0" u="none" strike="noStrike" dirty="0">
                <a:solidFill>
                  <a:srgbClr val="434343"/>
                </a:solidFill>
                <a:effectLst/>
                <a:latin typeface="Roboto" panose="02000000000000000000" pitchFamily="2" charset="0"/>
              </a:rPr>
              <a:t>).</a:t>
            </a:r>
            <a:endParaRPr lang="en-GB" b="0" dirty="0">
              <a:effectLst/>
            </a:endParaRPr>
          </a:p>
          <a:p>
            <a:pPr marL="0" indent="0" algn="ctr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en-GB" sz="1800" b="1" i="0" u="none" strike="noStrike" dirty="0" err="1">
                <a:solidFill>
                  <a:srgbClr val="212D74"/>
                </a:solidFill>
                <a:effectLst/>
                <a:latin typeface="Roboto" panose="02000000000000000000" pitchFamily="2" charset="0"/>
              </a:rPr>
              <a:t>Veiksmi</a:t>
            </a:r>
            <a:r>
              <a:rPr lang="en-GB" sz="1800" b="1" i="0" u="none" strike="noStrike" dirty="0">
                <a:solidFill>
                  <a:srgbClr val="212D74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en-GB" sz="1800" b="1" i="0" u="none" strike="noStrike" dirty="0" err="1">
                <a:solidFill>
                  <a:srgbClr val="212D74"/>
                </a:solidFill>
                <a:effectLst/>
                <a:latin typeface="Roboto" panose="02000000000000000000" pitchFamily="2" charset="0"/>
              </a:rPr>
              <a:t>konkursā</a:t>
            </a:r>
            <a:r>
              <a:rPr lang="en-GB" sz="1800" b="1" i="0" u="none" strike="noStrike" dirty="0">
                <a:solidFill>
                  <a:srgbClr val="212D74"/>
                </a:solidFill>
                <a:effectLst/>
                <a:latin typeface="Roboto" panose="02000000000000000000" pitchFamily="2" charset="0"/>
              </a:rPr>
              <a:t>!</a:t>
            </a:r>
            <a:endParaRPr lang="en-GB" b="0" dirty="0">
              <a:effectLst/>
            </a:endParaRPr>
          </a:p>
          <a:p>
            <a:pPr marL="0" indent="0" algn="ctr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en-GB" b="0" dirty="0">
                <a:effectLst/>
                <a:latin typeface="Gurmukhi MT" pitchFamily="2" charset="0"/>
                <a:cs typeface="Gurmukhi MT" pitchFamily="2" charset="0"/>
              </a:rPr>
              <a:t>Monta Kaiva</a:t>
            </a:r>
          </a:p>
          <a:p>
            <a:pPr marL="0" indent="0" algn="ctr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en-GB" sz="1800" b="0" i="0" u="none" strike="noStrike" dirty="0" err="1">
                <a:solidFill>
                  <a:srgbClr val="434343"/>
                </a:solidFill>
                <a:effectLst/>
                <a:latin typeface="Roboto" panose="02000000000000000000" pitchFamily="2" charset="0"/>
              </a:rPr>
              <a:t>Starptautisko</a:t>
            </a:r>
            <a:r>
              <a:rPr lang="en-GB" sz="1800" b="0" i="0" u="none" strike="noStrike" dirty="0">
                <a:solidFill>
                  <a:srgbClr val="43434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en-GB" sz="1800" b="0" i="0" u="none" strike="noStrike" dirty="0" err="1">
                <a:solidFill>
                  <a:srgbClr val="434343"/>
                </a:solidFill>
                <a:effectLst/>
                <a:latin typeface="Roboto" panose="02000000000000000000" pitchFamily="2" charset="0"/>
              </a:rPr>
              <a:t>projektu</a:t>
            </a:r>
            <a:r>
              <a:rPr lang="en-GB" sz="1800" b="0" i="0" u="none" strike="noStrike" dirty="0">
                <a:solidFill>
                  <a:srgbClr val="43434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en-GB" sz="1800" b="0" i="0" u="none" strike="noStrike" dirty="0" err="1">
                <a:solidFill>
                  <a:srgbClr val="434343"/>
                </a:solidFill>
                <a:effectLst/>
                <a:latin typeface="Roboto" panose="02000000000000000000" pitchFamily="2" charset="0"/>
              </a:rPr>
              <a:t>koordinatore</a:t>
            </a:r>
            <a:endParaRPr lang="en-GB" b="0" dirty="0">
              <a:effectLst/>
            </a:endParaRPr>
          </a:p>
          <a:p>
            <a:pPr marL="0" indent="0" algn="ctr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en-GB" sz="1800" b="1" dirty="0" err="1">
                <a:solidFill>
                  <a:srgbClr val="2A3990"/>
                </a:solidFill>
                <a:latin typeface="Roboto" panose="02000000000000000000" pitchFamily="2" charset="0"/>
              </a:rPr>
              <a:t>m</a:t>
            </a:r>
            <a:r>
              <a:rPr lang="en-GB" sz="1800" b="1" i="0" u="none" strike="noStrike" dirty="0" err="1">
                <a:solidFill>
                  <a:srgbClr val="2A3990"/>
                </a:solidFill>
                <a:effectLst/>
                <a:latin typeface="Roboto" panose="02000000000000000000" pitchFamily="2" charset="0"/>
              </a:rPr>
              <a:t>onta-kaiva.konovalova@rcmc.lv</a:t>
            </a:r>
            <a:endParaRPr lang="en-GB" b="0" dirty="0">
              <a:effectLst/>
            </a:endParaRPr>
          </a:p>
          <a:p>
            <a:pPr marL="0" indent="0">
              <a:buNone/>
            </a:pPr>
            <a:br>
              <a:rPr lang="en-GB" b="0" dirty="0">
                <a:effectLst/>
              </a:rPr>
            </a:b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396725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9269" y="259976"/>
            <a:ext cx="3579811" cy="753036"/>
          </a:xfrm>
        </p:spPr>
        <p:txBody>
          <a:bodyPr>
            <a:noAutofit/>
          </a:bodyPr>
          <a:lstStyle/>
          <a:p>
            <a:r>
              <a:rPr lang="en-GB" sz="2800" b="1" i="0" u="none" strike="noStrike" dirty="0">
                <a:solidFill>
                  <a:srgbClr val="2A3990"/>
                </a:solidFill>
                <a:effectLst/>
                <a:latin typeface="Roboto" panose="02000000000000000000" pitchFamily="2" charset="0"/>
              </a:rPr>
              <a:t>Erasmus+ </a:t>
            </a:r>
            <a:r>
              <a:rPr lang="en-GB" sz="2800" b="1" i="0" u="none" strike="noStrike" dirty="0" err="1">
                <a:solidFill>
                  <a:srgbClr val="2A3990"/>
                </a:solidFill>
                <a:effectLst/>
                <a:latin typeface="Roboto" panose="02000000000000000000" pitchFamily="2" charset="0"/>
              </a:rPr>
              <a:t>mobilitāte</a:t>
            </a:r>
            <a:endParaRPr lang="lv-LV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9268" y="1128889"/>
            <a:ext cx="10672554" cy="4752622"/>
          </a:xfrm>
        </p:spPr>
        <p:txBody>
          <a:bodyPr>
            <a:normAutofit fontScale="92500" lnSpcReduction="20000"/>
          </a:bodyPr>
          <a:lstStyle/>
          <a:p>
            <a:pPr algn="just" rtl="0" fontAlgn="base">
              <a:spcBef>
                <a:spcPts val="10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lv-LV" sz="1800" b="0" i="0" u="sng" strike="noStrike" dirty="0">
                <a:solidFill>
                  <a:srgbClr val="434343"/>
                </a:solidFill>
                <a:effectLst/>
                <a:latin typeface="Roboto" panose="02000000000000000000" pitchFamily="2" charset="0"/>
              </a:rPr>
              <a:t>Īsās mācību/prakses mobilitātes ilgums:</a:t>
            </a:r>
            <a:r>
              <a:rPr lang="lv-LV" sz="1800" b="0" i="0" u="none" strike="noStrike" dirty="0">
                <a:solidFill>
                  <a:srgbClr val="43434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lv-LV" sz="1800" b="1" i="0" u="none" strike="noStrike" dirty="0">
                <a:solidFill>
                  <a:srgbClr val="2A3990"/>
                </a:solidFill>
                <a:effectLst/>
                <a:latin typeface="Roboto" panose="02000000000000000000" pitchFamily="2" charset="0"/>
              </a:rPr>
              <a:t>5-30</a:t>
            </a:r>
            <a:r>
              <a:rPr lang="lv-LV" sz="1800" b="0" i="0" u="none" strike="noStrike" dirty="0">
                <a:solidFill>
                  <a:srgbClr val="434343"/>
                </a:solidFill>
                <a:effectLst/>
                <a:latin typeface="Roboto" panose="02000000000000000000" pitchFamily="2" charset="0"/>
              </a:rPr>
              <a:t> dienas + obligātā virtuālā daļa – pieteikšanās visa ak. gada laikā pēc ārzemju partneru paziņojumiem</a:t>
            </a:r>
            <a:endParaRPr lang="lv-LV" sz="1600" b="0" i="0" u="none" strike="noStrike" dirty="0">
              <a:solidFill>
                <a:srgbClr val="0B5394"/>
              </a:solidFill>
              <a:effectLst/>
              <a:latin typeface="Roboto" panose="02000000000000000000" pitchFamily="2" charset="0"/>
            </a:endParaRPr>
          </a:p>
          <a:p>
            <a:pPr algn="just" rtl="0" fontAlgn="base">
              <a:spcBef>
                <a:spcPts val="10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lv-LV" sz="1800" b="0" i="0" u="sng" strike="noStrike" dirty="0">
                <a:solidFill>
                  <a:srgbClr val="434343"/>
                </a:solidFill>
                <a:effectLst/>
                <a:latin typeface="Roboto" panose="02000000000000000000" pitchFamily="2" charset="0"/>
              </a:rPr>
              <a:t>Garās prakses mobilitātes ilgums:</a:t>
            </a:r>
            <a:r>
              <a:rPr lang="lv-LV" sz="1800" b="0" i="0" u="none" strike="noStrike" dirty="0">
                <a:solidFill>
                  <a:srgbClr val="43434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lv-LV" sz="1800" b="1" i="0" u="none" strike="noStrike" dirty="0">
                <a:solidFill>
                  <a:srgbClr val="2A3990"/>
                </a:solidFill>
                <a:effectLst/>
                <a:latin typeface="Roboto" panose="02000000000000000000" pitchFamily="2" charset="0"/>
              </a:rPr>
              <a:t>60+</a:t>
            </a:r>
            <a:r>
              <a:rPr lang="lv-LV" sz="1800" b="0" i="0" u="none" strike="noStrike" dirty="0">
                <a:solidFill>
                  <a:srgbClr val="434343"/>
                </a:solidFill>
                <a:effectLst/>
                <a:latin typeface="Roboto" panose="02000000000000000000" pitchFamily="2" charset="0"/>
              </a:rPr>
              <a:t> dienas – pieteikšanās ak. gada sākumā</a:t>
            </a:r>
            <a:endParaRPr lang="lv-LV" sz="1440" b="0" i="0" u="none" strike="noStrike" dirty="0">
              <a:solidFill>
                <a:srgbClr val="0B5394"/>
              </a:solidFill>
              <a:effectLst/>
              <a:latin typeface="Roboto" panose="02000000000000000000" pitchFamily="2" charset="0"/>
            </a:endParaRPr>
          </a:p>
          <a:p>
            <a:pPr algn="just" rtl="0" fontAlgn="base">
              <a:spcBef>
                <a:spcPts val="10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lv-LV" sz="1800" b="0" i="0" u="sng" strike="noStrike" dirty="0">
                <a:solidFill>
                  <a:srgbClr val="434343"/>
                </a:solidFill>
                <a:effectLst/>
                <a:latin typeface="Roboto" panose="02000000000000000000" pitchFamily="2" charset="0"/>
              </a:rPr>
              <a:t>Prakses mobilitāte norise:</a:t>
            </a:r>
            <a:r>
              <a:rPr lang="lv-LV" sz="1800" b="0" i="0" u="none" strike="noStrike" dirty="0">
                <a:solidFill>
                  <a:srgbClr val="43434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lv-LV" sz="1800" b="1" i="0" u="none" strike="noStrike" dirty="0">
                <a:solidFill>
                  <a:srgbClr val="2A3990"/>
                </a:solidFill>
                <a:effectLst/>
                <a:latin typeface="Roboto" panose="02000000000000000000" pitchFamily="2" charset="0"/>
              </a:rPr>
              <a:t>vienlaikus ar studiju plānā iekļauto praksi</a:t>
            </a:r>
            <a:r>
              <a:rPr lang="lv-LV" sz="1800" dirty="0">
                <a:solidFill>
                  <a:srgbClr val="434343"/>
                </a:solidFill>
                <a:latin typeface="Roboto" panose="02000000000000000000" pitchFamily="2" charset="0"/>
              </a:rPr>
              <a:t>, </a:t>
            </a:r>
            <a:r>
              <a:rPr lang="lv-LV" sz="1800" b="1" dirty="0">
                <a:solidFill>
                  <a:srgbClr val="2A3990"/>
                </a:solidFill>
                <a:latin typeface="Roboto" panose="02000000000000000000" pitchFamily="2" charset="0"/>
              </a:rPr>
              <a:t>parasti pavasarī</a:t>
            </a:r>
            <a:r>
              <a:rPr lang="lv-LV" sz="1800" dirty="0">
                <a:solidFill>
                  <a:srgbClr val="434343"/>
                </a:solidFill>
                <a:latin typeface="Roboto" panose="02000000000000000000" pitchFamily="2" charset="0"/>
              </a:rPr>
              <a:t> </a:t>
            </a:r>
            <a:r>
              <a:rPr lang="lv-LV" sz="1800" b="0" i="0" u="none" strike="noStrike" dirty="0">
                <a:solidFill>
                  <a:srgbClr val="FF0000"/>
                </a:solidFill>
                <a:effectLst/>
                <a:latin typeface="Roboto" panose="02000000000000000000" pitchFamily="2" charset="0"/>
              </a:rPr>
              <a:t>(ir jāpielāgo atkarībā no uzņemošās iestādes - dažās var TIKAI uz 60 dienām)</a:t>
            </a:r>
            <a:endParaRPr lang="lv-LV" sz="1440" b="0" i="0" u="none" strike="noStrike" dirty="0">
              <a:solidFill>
                <a:srgbClr val="0B5394"/>
              </a:solidFill>
              <a:effectLst/>
              <a:latin typeface="Roboto" panose="02000000000000000000" pitchFamily="2" charset="0"/>
            </a:endParaRPr>
          </a:p>
          <a:p>
            <a:pPr algn="just" rtl="0" fontAlgn="base">
              <a:spcBef>
                <a:spcPts val="10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lv-LV" sz="1800" b="0" i="0" u="sng" strike="noStrike" dirty="0">
                <a:solidFill>
                  <a:srgbClr val="434343"/>
                </a:solidFill>
                <a:effectLst/>
                <a:latin typeface="Roboto" panose="02000000000000000000" pitchFamily="2" charset="0"/>
              </a:rPr>
              <a:t>Stipendijas:</a:t>
            </a:r>
            <a:r>
              <a:rPr lang="lv-LV" sz="1800" b="0" i="0" u="none" strike="noStrike" dirty="0">
                <a:solidFill>
                  <a:srgbClr val="434343"/>
                </a:solidFill>
                <a:effectLst/>
                <a:latin typeface="Roboto" panose="02000000000000000000" pitchFamily="2" charset="0"/>
              </a:rPr>
              <a:t> Eiropas Komisijas noteiktas / fiksētas. </a:t>
            </a:r>
            <a:endParaRPr lang="lv-LV" sz="1600" b="0" i="0" u="none" strike="noStrike" dirty="0">
              <a:solidFill>
                <a:srgbClr val="0B5394"/>
              </a:solidFill>
              <a:effectLst/>
              <a:latin typeface="Roboto" panose="02000000000000000000" pitchFamily="2" charset="0"/>
            </a:endParaRPr>
          </a:p>
          <a:p>
            <a:pPr rtl="0" fontAlgn="base">
              <a:spcBef>
                <a:spcPts val="10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lv-LV" sz="1800" b="0" i="0" u="sng" strike="noStrike" dirty="0">
                <a:solidFill>
                  <a:srgbClr val="434343"/>
                </a:solidFill>
                <a:effectLst/>
                <a:latin typeface="Roboto" panose="02000000000000000000" pitchFamily="2" charset="0"/>
              </a:rPr>
              <a:t>Finansējumu piešķir:</a:t>
            </a:r>
            <a:br>
              <a:rPr lang="lv-LV" sz="1800" b="0" i="0" u="sng" strike="noStrike" dirty="0">
                <a:solidFill>
                  <a:srgbClr val="434343"/>
                </a:solidFill>
                <a:effectLst/>
                <a:latin typeface="Roboto" panose="02000000000000000000" pitchFamily="2" charset="0"/>
              </a:rPr>
            </a:br>
            <a:endParaRPr lang="lv-LV" sz="1600" b="0" i="0" u="none" strike="noStrike" dirty="0">
              <a:solidFill>
                <a:srgbClr val="0B5394"/>
              </a:solidFill>
              <a:effectLst/>
              <a:latin typeface="Roboto" panose="02000000000000000000" pitchFamily="2" charset="0"/>
            </a:endParaRPr>
          </a:p>
          <a:p>
            <a:pPr marL="742950" lvl="1" indent="-285750" algn="just"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lv-LV" sz="1800" b="0" i="0" u="none" strike="noStrike" dirty="0">
                <a:solidFill>
                  <a:srgbClr val="2A3990"/>
                </a:solidFill>
                <a:effectLst/>
                <a:latin typeface="Roboto" panose="02000000000000000000" pitchFamily="2" charset="0"/>
              </a:rPr>
              <a:t>uzturēšanās izdevumiem (individuālais atbalsts);</a:t>
            </a:r>
            <a:endParaRPr lang="lv-LV" sz="1840" b="0" i="0" u="none" strike="noStrike" dirty="0">
              <a:solidFill>
                <a:srgbClr val="2A3990"/>
              </a:solidFill>
              <a:effectLst/>
              <a:latin typeface="Roboto" panose="02000000000000000000" pitchFamily="2" charset="0"/>
            </a:endParaRPr>
          </a:p>
          <a:p>
            <a:pPr marL="742950" lvl="1" indent="-285750" algn="just"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lv-LV" sz="1800" b="0" i="0" u="none" strike="noStrike" dirty="0">
                <a:solidFill>
                  <a:srgbClr val="2A3990"/>
                </a:solidFill>
                <a:effectLst/>
                <a:latin typeface="Roboto" panose="02000000000000000000" pitchFamily="2" charset="0"/>
              </a:rPr>
              <a:t>ceļa izdevumiem</a:t>
            </a:r>
            <a:r>
              <a:rPr lang="lv-LV" sz="1800" dirty="0">
                <a:solidFill>
                  <a:srgbClr val="2A3990"/>
                </a:solidFill>
                <a:latin typeface="Roboto" panose="02000000000000000000" pitchFamily="2" charset="0"/>
              </a:rPr>
              <a:t>;</a:t>
            </a:r>
            <a:endParaRPr lang="lv-LV" sz="1800" b="0" i="0" u="none" strike="noStrike" dirty="0">
              <a:solidFill>
                <a:srgbClr val="2A3990"/>
              </a:solidFill>
              <a:effectLst/>
              <a:latin typeface="Roboto" panose="02000000000000000000" pitchFamily="2" charset="0"/>
            </a:endParaRPr>
          </a:p>
          <a:p>
            <a:pPr marL="742950" lvl="1" indent="-285750" algn="just"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lv-LV" sz="1800" dirty="0">
                <a:solidFill>
                  <a:srgbClr val="2A3990"/>
                </a:solidFill>
                <a:latin typeface="Roboto" panose="02000000000000000000" pitchFamily="2" charset="0"/>
              </a:rPr>
              <a:t>z</a:t>
            </a:r>
            <a:r>
              <a:rPr lang="lv-LV" sz="1800" b="0" i="0" u="none" strike="noStrike" dirty="0">
                <a:solidFill>
                  <a:srgbClr val="2A3990"/>
                </a:solidFill>
                <a:effectLst/>
                <a:latin typeface="Roboto" panose="02000000000000000000" pitchFamily="2" charset="0"/>
              </a:rPr>
              <a:t>aļai ceļošanai.</a:t>
            </a:r>
            <a:endParaRPr lang="lv-LV" sz="1840" b="0" i="0" u="none" strike="noStrike" dirty="0">
              <a:solidFill>
                <a:srgbClr val="2A3990"/>
              </a:solidFill>
              <a:effectLst/>
              <a:latin typeface="Roboto" panose="02000000000000000000" pitchFamily="2" charset="0"/>
            </a:endParaRPr>
          </a:p>
          <a:p>
            <a:pPr marL="0" indent="0" algn="just" rtl="0">
              <a:spcBef>
                <a:spcPts val="0"/>
              </a:spcBef>
              <a:spcAft>
                <a:spcPts val="0"/>
              </a:spcAft>
              <a:buNone/>
            </a:pPr>
            <a:br>
              <a:rPr lang="lv-LV" b="0" dirty="0">
                <a:effectLst/>
              </a:rPr>
            </a:br>
            <a:r>
              <a:rPr lang="lv-LV" sz="1800" b="1" i="0" u="none" strike="noStrike" dirty="0">
                <a:solidFill>
                  <a:srgbClr val="FF0000"/>
                </a:solidFill>
                <a:effectLst/>
                <a:latin typeface="Roboto" panose="02000000000000000000" pitchFamily="2" charset="0"/>
              </a:rPr>
              <a:t>!!</a:t>
            </a:r>
            <a:r>
              <a:rPr lang="lv-LV" sz="1800" b="1" i="0" u="none" strike="noStrike" dirty="0">
                <a:solidFill>
                  <a:srgbClr val="2A3990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lv-LV" sz="1800" b="0" i="0" u="none" strike="noStrike" dirty="0">
                <a:solidFill>
                  <a:srgbClr val="434343"/>
                </a:solidFill>
                <a:effectLst/>
                <a:latin typeface="Roboto" panose="02000000000000000000" pitchFamily="2" charset="0"/>
              </a:rPr>
              <a:t>Mobilitātei var pieteikties arī tie studenti, kas jau piedalījušies </a:t>
            </a:r>
            <a:r>
              <a:rPr lang="lv-LV" sz="1800" b="0" i="0" u="none" strike="noStrike" dirty="0" err="1">
                <a:solidFill>
                  <a:srgbClr val="434343"/>
                </a:solidFill>
                <a:effectLst/>
                <a:latin typeface="Roboto" panose="02000000000000000000" pitchFamily="2" charset="0"/>
              </a:rPr>
              <a:t>Erasmus</a:t>
            </a:r>
            <a:r>
              <a:rPr lang="lv-LV" sz="1800" b="0" i="0" u="none" strike="noStrike" dirty="0">
                <a:solidFill>
                  <a:srgbClr val="434343"/>
                </a:solidFill>
                <a:effectLst/>
                <a:latin typeface="Roboto" panose="02000000000000000000" pitchFamily="2" charset="0"/>
              </a:rPr>
              <a:t>+ programmā iepriekšējos gados </a:t>
            </a:r>
            <a:r>
              <a:rPr lang="lv-LV" sz="1800" dirty="0">
                <a:solidFill>
                  <a:srgbClr val="434343"/>
                </a:solidFill>
                <a:latin typeface="Roboto" panose="02000000000000000000" pitchFamily="2" charset="0"/>
              </a:rPr>
              <a:t>(</a:t>
            </a:r>
            <a:r>
              <a:rPr lang="en-GB" sz="1800" dirty="0" err="1">
                <a:solidFill>
                  <a:srgbClr val="434343"/>
                </a:solidFill>
                <a:latin typeface="Roboto" panose="02000000000000000000" pitchFamily="2" charset="0"/>
              </a:rPr>
              <a:t>nedrīkst</a:t>
            </a:r>
            <a:r>
              <a:rPr lang="en-GB" sz="1800" dirty="0">
                <a:solidFill>
                  <a:srgbClr val="434343"/>
                </a:solidFill>
                <a:latin typeface="Roboto" panose="02000000000000000000" pitchFamily="2" charset="0"/>
              </a:rPr>
              <a:t> </a:t>
            </a:r>
            <a:r>
              <a:rPr lang="en-GB" sz="1800" dirty="0" err="1">
                <a:solidFill>
                  <a:srgbClr val="434343"/>
                </a:solidFill>
                <a:latin typeface="Roboto" panose="02000000000000000000" pitchFamily="2" charset="0"/>
              </a:rPr>
              <a:t>pārsniegt</a:t>
            </a:r>
            <a:r>
              <a:rPr lang="en-GB" sz="1800" dirty="0">
                <a:solidFill>
                  <a:srgbClr val="434343"/>
                </a:solidFill>
                <a:latin typeface="Roboto" panose="02000000000000000000" pitchFamily="2" charset="0"/>
              </a:rPr>
              <a:t> 12 </a:t>
            </a:r>
            <a:r>
              <a:rPr lang="en-GB" sz="1800" dirty="0" err="1">
                <a:solidFill>
                  <a:srgbClr val="434343"/>
                </a:solidFill>
                <a:latin typeface="Roboto" panose="02000000000000000000" pitchFamily="2" charset="0"/>
              </a:rPr>
              <a:t>mēnešus</a:t>
            </a:r>
            <a:r>
              <a:rPr lang="en-GB" sz="1800" dirty="0">
                <a:solidFill>
                  <a:srgbClr val="434343"/>
                </a:solidFill>
                <a:latin typeface="Roboto" panose="02000000000000000000" pitchFamily="2" charset="0"/>
              </a:rPr>
              <a:t> </a:t>
            </a:r>
            <a:r>
              <a:rPr lang="en-GB" sz="1800" dirty="0" err="1">
                <a:solidFill>
                  <a:srgbClr val="434343"/>
                </a:solidFill>
                <a:latin typeface="Roboto" panose="02000000000000000000" pitchFamily="2" charset="0"/>
              </a:rPr>
              <a:t>viena</a:t>
            </a:r>
            <a:r>
              <a:rPr lang="en-GB" sz="1800" dirty="0">
                <a:solidFill>
                  <a:srgbClr val="434343"/>
                </a:solidFill>
                <a:latin typeface="Roboto" panose="02000000000000000000" pitchFamily="2" charset="0"/>
              </a:rPr>
              <a:t> </a:t>
            </a:r>
            <a:r>
              <a:rPr lang="en-GB" sz="1800" dirty="0" err="1">
                <a:solidFill>
                  <a:srgbClr val="434343"/>
                </a:solidFill>
                <a:latin typeface="Roboto" panose="02000000000000000000" pitchFamily="2" charset="0"/>
              </a:rPr>
              <a:t>studiju</a:t>
            </a:r>
            <a:r>
              <a:rPr lang="en-GB" sz="1800" dirty="0">
                <a:solidFill>
                  <a:srgbClr val="434343"/>
                </a:solidFill>
                <a:latin typeface="Roboto" panose="02000000000000000000" pitchFamily="2" charset="0"/>
              </a:rPr>
              <a:t> </a:t>
            </a:r>
            <a:r>
              <a:rPr lang="en-GB" sz="1800" dirty="0" err="1">
                <a:solidFill>
                  <a:srgbClr val="434343"/>
                </a:solidFill>
                <a:latin typeface="Roboto" panose="02000000000000000000" pitchFamily="2" charset="0"/>
              </a:rPr>
              <a:t>cikla</a:t>
            </a:r>
            <a:r>
              <a:rPr lang="en-GB" sz="1800" dirty="0">
                <a:solidFill>
                  <a:srgbClr val="434343"/>
                </a:solidFill>
                <a:latin typeface="Roboto" panose="02000000000000000000" pitchFamily="2" charset="0"/>
              </a:rPr>
              <a:t> </a:t>
            </a:r>
            <a:r>
              <a:rPr lang="en-GB" sz="1800" dirty="0" err="1">
                <a:solidFill>
                  <a:srgbClr val="434343"/>
                </a:solidFill>
                <a:latin typeface="Roboto" panose="02000000000000000000" pitchFamily="2" charset="0"/>
              </a:rPr>
              <a:t>ietvaros</a:t>
            </a:r>
            <a:r>
              <a:rPr lang="lv-LV" sz="1800" dirty="0">
                <a:solidFill>
                  <a:srgbClr val="434343"/>
                </a:solidFill>
                <a:latin typeface="Roboto" panose="02000000000000000000" pitchFamily="2" charset="0"/>
              </a:rPr>
              <a:t>)</a:t>
            </a:r>
          </a:p>
          <a:p>
            <a:pPr marL="0" indent="0" rtl="0">
              <a:spcBef>
                <a:spcPts val="0"/>
              </a:spcBef>
              <a:spcAft>
                <a:spcPts val="0"/>
              </a:spcAft>
              <a:buNone/>
            </a:pPr>
            <a:br>
              <a:rPr lang="lv-LV" b="0" dirty="0">
                <a:effectLst/>
              </a:rPr>
            </a:br>
            <a:r>
              <a:rPr lang="lv-LV" sz="1800" b="1" i="0" u="none" strike="noStrike" dirty="0">
                <a:solidFill>
                  <a:srgbClr val="FF0000"/>
                </a:solidFill>
                <a:effectLst/>
                <a:latin typeface="Roboto" panose="02000000000000000000" pitchFamily="2" charset="0"/>
              </a:rPr>
              <a:t>!!</a:t>
            </a:r>
            <a:r>
              <a:rPr lang="lv-LV" sz="1800" b="0" i="0" u="none" strike="noStrike" dirty="0">
                <a:solidFill>
                  <a:srgbClr val="434343"/>
                </a:solidFill>
                <a:effectLst/>
                <a:latin typeface="Roboto" panose="02000000000000000000" pitchFamily="2" charset="0"/>
              </a:rPr>
              <a:t> Augstskolu </a:t>
            </a:r>
            <a:r>
              <a:rPr lang="lv-LV" sz="1800" b="1" i="0" u="none" strike="noStrike" dirty="0">
                <a:solidFill>
                  <a:srgbClr val="2A3990"/>
                </a:solidFill>
                <a:effectLst/>
                <a:latin typeface="Roboto" panose="02000000000000000000" pitchFamily="2" charset="0"/>
              </a:rPr>
              <a:t>nesenie absolventi</a:t>
            </a:r>
            <a:r>
              <a:rPr lang="lv-LV" sz="1800" b="0" i="0" u="none" strike="noStrike" dirty="0">
                <a:solidFill>
                  <a:srgbClr val="434343"/>
                </a:solidFill>
                <a:effectLst/>
                <a:latin typeface="Roboto" panose="02000000000000000000" pitchFamily="2" charset="0"/>
              </a:rPr>
              <a:t> mācību mobilitātes ietvaros var doties praksē </a:t>
            </a:r>
            <a:r>
              <a:rPr lang="lv-LV" sz="1800" b="1" i="0" u="none" strike="noStrike" dirty="0">
                <a:solidFill>
                  <a:srgbClr val="2A3990"/>
                </a:solidFill>
                <a:effectLst/>
                <a:latin typeface="Roboto" panose="02000000000000000000" pitchFamily="2" charset="0"/>
              </a:rPr>
              <a:t>ne vēlāk kā gadu pēc augstskolas absolvēšanas</a:t>
            </a:r>
            <a:r>
              <a:rPr lang="lv-LV" sz="1800" b="0" i="0" u="none" strike="noStrike" dirty="0">
                <a:solidFill>
                  <a:srgbClr val="434343"/>
                </a:solidFill>
                <a:effectLst/>
                <a:latin typeface="Roboto" panose="02000000000000000000" pitchFamily="2" charset="0"/>
              </a:rPr>
              <a:t>. Neseno absolventu praksei jāpiesakās </a:t>
            </a:r>
            <a:r>
              <a:rPr lang="lv-LV" sz="1800" b="1" i="0" u="none" strike="noStrike" dirty="0">
                <a:solidFill>
                  <a:srgbClr val="2A3990"/>
                </a:solidFill>
                <a:effectLst/>
                <a:latin typeface="Roboto" panose="02000000000000000000" pitchFamily="2" charset="0"/>
              </a:rPr>
              <a:t>pēdējā studiju gadā</a:t>
            </a:r>
            <a:r>
              <a:rPr lang="lv-LV" sz="1800" b="0" i="0" u="none" strike="noStrike" dirty="0">
                <a:solidFill>
                  <a:srgbClr val="434343"/>
                </a:solidFill>
                <a:effectLst/>
                <a:latin typeface="Roboto" panose="02000000000000000000" pitchFamily="2" charset="0"/>
              </a:rPr>
              <a:t>.</a:t>
            </a:r>
            <a:br>
              <a:rPr lang="lv-LV" dirty="0"/>
            </a:br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19844068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DE11D2-7259-4B64-B4DE-35B58F94A5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6730" y="941295"/>
            <a:ext cx="8044234" cy="824753"/>
          </a:xfrm>
        </p:spPr>
        <p:txBody>
          <a:bodyPr>
            <a:normAutofit fontScale="90000"/>
          </a:bodyPr>
          <a:lstStyle/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en-GB" sz="2800" b="1" i="0" u="none" strike="noStrike" dirty="0">
                <a:solidFill>
                  <a:srgbClr val="2A3990"/>
                </a:solidFill>
                <a:effectLst/>
                <a:latin typeface="Roboto" panose="02000000000000000000" pitchFamily="2" charset="0"/>
              </a:rPr>
              <a:t>Kas var </a:t>
            </a:r>
            <a:r>
              <a:rPr lang="en-GB" sz="2800" b="1" i="0" u="none" strike="noStrike" dirty="0" err="1">
                <a:solidFill>
                  <a:srgbClr val="2A3990"/>
                </a:solidFill>
                <a:effectLst/>
                <a:latin typeface="Roboto" panose="02000000000000000000" pitchFamily="2" charset="0"/>
              </a:rPr>
              <a:t>piedalīties</a:t>
            </a:r>
            <a:r>
              <a:rPr lang="en-GB" sz="2800" b="1" i="0" u="none" strike="noStrike" dirty="0">
                <a:solidFill>
                  <a:srgbClr val="2A3990"/>
                </a:solidFill>
                <a:effectLst/>
                <a:latin typeface="Roboto" panose="02000000000000000000" pitchFamily="2" charset="0"/>
              </a:rPr>
              <a:t> Erasmus+ </a:t>
            </a:r>
            <a:r>
              <a:rPr lang="en-GB" sz="2800" b="1" i="0" u="none" strike="noStrike" dirty="0" err="1">
                <a:solidFill>
                  <a:srgbClr val="2A3990"/>
                </a:solidFill>
                <a:effectLst/>
                <a:latin typeface="Roboto" panose="02000000000000000000" pitchFamily="2" charset="0"/>
              </a:rPr>
              <a:t>prakses</a:t>
            </a:r>
            <a:r>
              <a:rPr lang="en-GB" sz="2800" b="1" i="0" u="none" strike="noStrike" dirty="0">
                <a:solidFill>
                  <a:srgbClr val="2A3990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en-GB" sz="2800" b="1" i="0" u="none" strike="noStrike" dirty="0" err="1">
                <a:solidFill>
                  <a:srgbClr val="2A3990"/>
                </a:solidFill>
                <a:effectLst/>
                <a:latin typeface="Roboto" panose="02000000000000000000" pitchFamily="2" charset="0"/>
              </a:rPr>
              <a:t>mobilitātē</a:t>
            </a:r>
            <a:r>
              <a:rPr lang="en-GB" sz="2800" b="1" i="0" u="none" strike="noStrike" dirty="0">
                <a:solidFill>
                  <a:srgbClr val="2A3990"/>
                </a:solidFill>
                <a:effectLst/>
                <a:latin typeface="Roboto" panose="02000000000000000000" pitchFamily="2" charset="0"/>
              </a:rPr>
              <a:t>?</a:t>
            </a:r>
            <a:br>
              <a:rPr lang="en-GB" b="0" dirty="0">
                <a:effectLst/>
              </a:rPr>
            </a:br>
            <a:br>
              <a:rPr lang="en-GB" dirty="0"/>
            </a:b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772DF5-FE11-4D2F-EFB8-592CE6EE37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8565" y="1219201"/>
            <a:ext cx="7419124" cy="4894730"/>
          </a:xfrm>
        </p:spPr>
        <p:txBody>
          <a:bodyPr>
            <a:normAutofit/>
          </a:bodyPr>
          <a:lstStyle/>
          <a:p>
            <a:pPr rtl="0" fontAlgn="base">
              <a:spcBef>
                <a:spcPts val="10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lv-LV" sz="1500" b="1" i="0" u="none" strike="noStrike" dirty="0">
                <a:solidFill>
                  <a:srgbClr val="2A3990"/>
                </a:solidFill>
                <a:effectLst/>
                <a:latin typeface="Roboto" panose="02000000000000000000" pitchFamily="2" charset="0"/>
              </a:rPr>
              <a:t>Ārsta palīgi</a:t>
            </a:r>
          </a:p>
          <a:p>
            <a:pPr marL="742950" lvl="1" indent="-285750"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lv-LV" sz="1500" b="0" i="0" u="none" strike="noStrike" dirty="0">
                <a:solidFill>
                  <a:srgbClr val="434343"/>
                </a:solidFill>
                <a:effectLst/>
                <a:latin typeface="Roboto" panose="02000000000000000000" pitchFamily="2" charset="0"/>
              </a:rPr>
              <a:t>2. un 3. studiju gads</a:t>
            </a:r>
            <a:br>
              <a:rPr lang="lv-LV" sz="1500" b="0" i="0" u="none" strike="noStrike" dirty="0">
                <a:solidFill>
                  <a:srgbClr val="434343"/>
                </a:solidFill>
                <a:effectLst/>
                <a:latin typeface="Roboto" panose="02000000000000000000" pitchFamily="2" charset="0"/>
              </a:rPr>
            </a:br>
            <a:endParaRPr lang="lv-LV" sz="1500" b="0" i="0" u="none" strike="noStrike" dirty="0">
              <a:solidFill>
                <a:srgbClr val="434343"/>
              </a:solidFill>
              <a:effectLst/>
              <a:latin typeface="Roboto" panose="02000000000000000000" pitchFamily="2" charset="0"/>
            </a:endParaRPr>
          </a:p>
          <a:p>
            <a:pPr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lv-LV" sz="1500" b="1" i="0" u="none" strike="noStrike" dirty="0">
                <a:solidFill>
                  <a:srgbClr val="2A3990"/>
                </a:solidFill>
                <a:effectLst/>
                <a:latin typeface="Roboto" panose="02000000000000000000" pitchFamily="2" charset="0"/>
              </a:rPr>
              <a:t>Masieri</a:t>
            </a:r>
            <a:r>
              <a:rPr lang="lv-LV" sz="1500" b="0" i="0" u="none" strike="noStrike" dirty="0">
                <a:solidFill>
                  <a:srgbClr val="434343"/>
                </a:solidFill>
                <a:effectLst/>
                <a:latin typeface="Roboto" panose="02000000000000000000" pitchFamily="2" charset="0"/>
              </a:rPr>
              <a:t> </a:t>
            </a:r>
          </a:p>
          <a:p>
            <a:pPr marL="742950" lvl="1" indent="-285750"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lv-LV" sz="1500" b="0" i="0" u="none" strike="noStrike" dirty="0">
                <a:solidFill>
                  <a:srgbClr val="434343"/>
                </a:solidFill>
                <a:effectLst/>
                <a:latin typeface="Roboto" panose="02000000000000000000" pitchFamily="2" charset="0"/>
              </a:rPr>
              <a:t>2. studiju gads </a:t>
            </a:r>
            <a:br>
              <a:rPr lang="lv-LV" sz="1500" b="0" i="0" u="none" strike="noStrike" dirty="0">
                <a:solidFill>
                  <a:srgbClr val="434343"/>
                </a:solidFill>
                <a:effectLst/>
                <a:latin typeface="Roboto" panose="02000000000000000000" pitchFamily="2" charset="0"/>
              </a:rPr>
            </a:br>
            <a:endParaRPr lang="lv-LV" sz="1500" b="0" i="0" u="none" strike="noStrike" dirty="0">
              <a:solidFill>
                <a:srgbClr val="434343"/>
              </a:solidFill>
              <a:effectLst/>
              <a:latin typeface="Roboto" panose="02000000000000000000" pitchFamily="2" charset="0"/>
            </a:endParaRPr>
          </a:p>
          <a:p>
            <a:pPr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lv-LV" sz="1500" b="1" i="0" u="none" strike="noStrike" dirty="0">
                <a:solidFill>
                  <a:srgbClr val="2A3990"/>
                </a:solidFill>
                <a:effectLst/>
                <a:latin typeface="Roboto" panose="02000000000000000000" pitchFamily="2" charset="0"/>
              </a:rPr>
              <a:t>Farmaceita asistenti</a:t>
            </a:r>
            <a:r>
              <a:rPr lang="lv-LV" sz="1500" b="0" i="0" u="none" strike="noStrike" dirty="0">
                <a:solidFill>
                  <a:srgbClr val="434343"/>
                </a:solidFill>
                <a:effectLst/>
                <a:latin typeface="Roboto" panose="02000000000000000000" pitchFamily="2" charset="0"/>
              </a:rPr>
              <a:t> </a:t>
            </a:r>
          </a:p>
          <a:p>
            <a:pPr marL="742950" lvl="1" indent="-285750"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lv-LV" sz="1500" b="0" i="0" u="none" strike="noStrike" dirty="0">
                <a:solidFill>
                  <a:srgbClr val="434343"/>
                </a:solidFill>
                <a:effectLst/>
                <a:latin typeface="Roboto" panose="02000000000000000000" pitchFamily="2" charset="0"/>
              </a:rPr>
              <a:t>2. un 3. studiju gads</a:t>
            </a:r>
            <a:br>
              <a:rPr lang="lv-LV" sz="1500" b="0" i="0" u="none" strike="noStrike" dirty="0">
                <a:solidFill>
                  <a:srgbClr val="434343"/>
                </a:solidFill>
                <a:effectLst/>
                <a:latin typeface="Roboto" panose="02000000000000000000" pitchFamily="2" charset="0"/>
              </a:rPr>
            </a:br>
            <a:endParaRPr lang="lv-LV" sz="1500" b="0" i="0" u="none" strike="noStrike" dirty="0">
              <a:solidFill>
                <a:srgbClr val="434343"/>
              </a:solidFill>
              <a:effectLst/>
              <a:latin typeface="Roboto" panose="02000000000000000000" pitchFamily="2" charset="0"/>
            </a:endParaRPr>
          </a:p>
          <a:p>
            <a:pPr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lv-LV" sz="1500" b="1" i="0" u="none" strike="noStrike" dirty="0">
                <a:solidFill>
                  <a:srgbClr val="2A3990"/>
                </a:solidFill>
                <a:effectLst/>
                <a:latin typeface="Roboto" panose="02000000000000000000" pitchFamily="2" charset="0"/>
              </a:rPr>
              <a:t>Zobārsta asistenti</a:t>
            </a:r>
            <a:r>
              <a:rPr lang="lv-LV" sz="1500" b="0" i="0" u="none" strike="noStrike" dirty="0">
                <a:solidFill>
                  <a:srgbClr val="434343"/>
                </a:solidFill>
                <a:effectLst/>
                <a:latin typeface="Roboto" panose="02000000000000000000" pitchFamily="2" charset="0"/>
              </a:rPr>
              <a:t> </a:t>
            </a:r>
          </a:p>
          <a:p>
            <a:pPr marL="742950" lvl="1" indent="-285750"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lv-LV" sz="1500" b="0" i="0" u="none" strike="noStrike" dirty="0">
                <a:solidFill>
                  <a:srgbClr val="434343"/>
                </a:solidFill>
                <a:effectLst/>
                <a:latin typeface="Roboto" panose="02000000000000000000" pitchFamily="2" charset="0"/>
              </a:rPr>
              <a:t>2. studiju gads</a:t>
            </a:r>
            <a:br>
              <a:rPr lang="lv-LV" sz="1500" b="0" i="0" u="none" strike="noStrike" dirty="0">
                <a:solidFill>
                  <a:srgbClr val="434343"/>
                </a:solidFill>
                <a:effectLst/>
                <a:latin typeface="Roboto" panose="02000000000000000000" pitchFamily="2" charset="0"/>
              </a:rPr>
            </a:br>
            <a:endParaRPr lang="lv-LV" sz="1500" b="0" i="0" u="none" strike="noStrike" dirty="0">
              <a:solidFill>
                <a:srgbClr val="434343"/>
              </a:solidFill>
              <a:effectLst/>
              <a:latin typeface="Roboto" panose="02000000000000000000" pitchFamily="2" charset="0"/>
            </a:endParaRPr>
          </a:p>
          <a:p>
            <a:pPr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lv-LV" sz="1500" b="1" i="0" u="none" strike="noStrike" dirty="0">
                <a:solidFill>
                  <a:srgbClr val="2A3990"/>
                </a:solidFill>
                <a:effectLst/>
                <a:latin typeface="Roboto" panose="02000000000000000000" pitchFamily="2" charset="0"/>
              </a:rPr>
              <a:t>Māsas palīgi </a:t>
            </a:r>
            <a:br>
              <a:rPr lang="lv-LV" sz="1500" b="0" i="0" u="none" strike="noStrike" dirty="0">
                <a:solidFill>
                  <a:srgbClr val="434343"/>
                </a:solidFill>
                <a:effectLst/>
                <a:latin typeface="Roboto" panose="02000000000000000000" pitchFamily="2" charset="0"/>
              </a:rPr>
            </a:br>
            <a:endParaRPr lang="lv-LV" sz="1500" b="0" i="0" u="none" strike="noStrike" dirty="0">
              <a:solidFill>
                <a:srgbClr val="434343"/>
              </a:solidFill>
              <a:effectLst/>
              <a:latin typeface="Roboto" panose="02000000000000000000" pitchFamily="2" charset="0"/>
            </a:endParaRPr>
          </a:p>
          <a:p>
            <a:pPr algn="just"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lv-LV" sz="1500" b="1" i="0" u="none" strike="noStrike" dirty="0">
                <a:solidFill>
                  <a:srgbClr val="2A3990"/>
                </a:solidFill>
                <a:effectLst/>
                <a:latin typeface="Roboto" panose="02000000000000000000" pitchFamily="2" charset="0"/>
              </a:rPr>
              <a:t>Nesenie </a:t>
            </a:r>
            <a:r>
              <a:rPr lang="lv-LV" sz="1500" b="0" i="0" u="none" strike="noStrike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minēto programmu</a:t>
            </a:r>
            <a:r>
              <a:rPr lang="lv-LV" sz="1500" b="1" i="0" u="none" strike="noStrike" dirty="0">
                <a:solidFill>
                  <a:srgbClr val="2A3990"/>
                </a:solidFill>
                <a:effectLst/>
                <a:latin typeface="Roboto" panose="02000000000000000000" pitchFamily="2" charset="0"/>
              </a:rPr>
              <a:t> absolventi</a:t>
            </a:r>
            <a:r>
              <a:rPr lang="lv-LV" sz="1500" b="0" i="0" u="none" strike="noStrike" dirty="0">
                <a:solidFill>
                  <a:srgbClr val="434343"/>
                </a:solidFill>
                <a:effectLst/>
                <a:latin typeface="Roboto" panose="02000000000000000000" pitchFamily="2" charset="0"/>
              </a:rPr>
              <a:t> </a:t>
            </a:r>
          </a:p>
          <a:p>
            <a:pPr marL="742950" lvl="1" indent="-285750" algn="just"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lv-LV" sz="1500" b="0" i="0" u="sng" strike="noStrike" dirty="0">
                <a:solidFill>
                  <a:srgbClr val="2A3990"/>
                </a:solidFill>
                <a:effectLst/>
                <a:latin typeface="Roboto" panose="02000000000000000000" pitchFamily="2" charset="0"/>
              </a:rPr>
              <a:t>ne vēlāk kā gadu pēc augstskolas absolvēšanas</a:t>
            </a:r>
            <a:endParaRPr lang="lv-LV" sz="1500" b="0" i="0" u="none" strike="noStrike" dirty="0">
              <a:solidFill>
                <a:srgbClr val="2A3990"/>
              </a:solidFill>
              <a:effectLst/>
              <a:latin typeface="Roboto" panose="02000000000000000000" pitchFamily="2" charset="0"/>
            </a:endParaRPr>
          </a:p>
          <a:p>
            <a:pPr marL="0" indent="0" rtl="0">
              <a:spcBef>
                <a:spcPts val="0"/>
              </a:spcBef>
              <a:spcAft>
                <a:spcPts val="0"/>
              </a:spcAft>
              <a:buNone/>
            </a:pPr>
            <a:br>
              <a:rPr lang="lv-LV" sz="1500" b="0" dirty="0">
                <a:effectLst/>
              </a:rPr>
            </a:br>
            <a:r>
              <a:rPr lang="lv-LV" sz="1500" b="1" i="0" u="none" strike="noStrike" dirty="0">
                <a:solidFill>
                  <a:srgbClr val="C00000"/>
                </a:solidFill>
                <a:effectLst/>
                <a:latin typeface="Roboto" panose="02000000000000000000" pitchFamily="2" charset="0"/>
              </a:rPr>
              <a:t>!</a:t>
            </a:r>
            <a:r>
              <a:rPr lang="lv-LV" sz="1500" b="1" i="0" u="none" strike="noStrike" dirty="0">
                <a:solidFill>
                  <a:srgbClr val="2A3990"/>
                </a:solidFill>
                <a:effectLst/>
                <a:latin typeface="Roboto" panose="02000000000000000000" pitchFamily="2" charset="0"/>
              </a:rPr>
              <a:t> Ja vēlies pieteikties mobilitātei nākamajam studiju gadam (ārpus konkursa), ņem vērā, ka atbilde no slimnīcas un pieteikuma apstiprināšana aizņem laiku, tāpēc</a:t>
            </a:r>
            <a:r>
              <a:rPr lang="lv-LV" sz="1500" b="0" i="0" u="none" strike="noStrike" dirty="0">
                <a:solidFill>
                  <a:srgbClr val="43434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lv-LV" sz="1500" b="1" i="0" u="none" strike="noStrike" dirty="0">
                <a:solidFill>
                  <a:srgbClr val="AC0000"/>
                </a:solidFill>
                <a:effectLst/>
                <a:latin typeface="Roboto" panose="02000000000000000000" pitchFamily="2" charset="0"/>
              </a:rPr>
              <a:t>ieplāno braucienu </a:t>
            </a:r>
            <a:r>
              <a:rPr lang="lv-LV" sz="1500" b="1" i="0" u="sng" dirty="0">
                <a:solidFill>
                  <a:srgbClr val="AC0000"/>
                </a:solidFill>
                <a:effectLst/>
                <a:latin typeface="Roboto" panose="02000000000000000000" pitchFamily="2" charset="0"/>
              </a:rPr>
              <a:t>vismaz</a:t>
            </a:r>
            <a:r>
              <a:rPr lang="lv-LV" sz="1500" b="1" i="0" u="none" strike="noStrike" dirty="0">
                <a:solidFill>
                  <a:srgbClr val="AC0000"/>
                </a:solidFill>
                <a:effectLst/>
                <a:latin typeface="Roboto" panose="02000000000000000000" pitchFamily="2" charset="0"/>
              </a:rPr>
              <a:t> 3 mēnešus iepriekš!</a:t>
            </a:r>
            <a:r>
              <a:rPr lang="lv-LV" sz="1500" b="0" i="0" u="none" strike="noStrike" dirty="0">
                <a:solidFill>
                  <a:srgbClr val="434343"/>
                </a:solidFill>
                <a:effectLst/>
                <a:latin typeface="Roboto" panose="02000000000000000000" pitchFamily="2" charset="0"/>
              </a:rPr>
              <a:t> </a:t>
            </a:r>
            <a:br>
              <a:rPr lang="lv-LV" dirty="0"/>
            </a:b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640774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ADFA1B-1086-CC4E-296C-99EB863012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9481" y="181162"/>
            <a:ext cx="3932237" cy="972671"/>
          </a:xfrm>
        </p:spPr>
        <p:txBody>
          <a:bodyPr>
            <a:normAutofit/>
          </a:bodyPr>
          <a:lstStyle/>
          <a:p>
            <a:r>
              <a:rPr lang="en-GB" sz="2800" b="1" i="0" u="none" strike="noStrike" dirty="0">
                <a:solidFill>
                  <a:srgbClr val="2A3990"/>
                </a:solidFill>
                <a:effectLst/>
                <a:latin typeface="Roboto" panose="02000000000000000000" pitchFamily="2" charset="0"/>
              </a:rPr>
              <a:t>Kur var </a:t>
            </a:r>
            <a:r>
              <a:rPr lang="en-GB" sz="2800" b="1" i="0" u="none" strike="noStrike" dirty="0" err="1">
                <a:solidFill>
                  <a:srgbClr val="2A3990"/>
                </a:solidFill>
                <a:effectLst/>
                <a:latin typeface="Roboto" panose="02000000000000000000" pitchFamily="2" charset="0"/>
              </a:rPr>
              <a:t>doties</a:t>
            </a:r>
            <a:r>
              <a:rPr lang="en-GB" sz="2800" b="1" i="0" u="none" strike="noStrike" dirty="0">
                <a:solidFill>
                  <a:srgbClr val="2A3990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en-GB" sz="2800" b="1" i="0" u="none" strike="noStrike" dirty="0" err="1">
                <a:solidFill>
                  <a:srgbClr val="2A3990"/>
                </a:solidFill>
                <a:effectLst/>
                <a:latin typeface="Roboto" panose="02000000000000000000" pitchFamily="2" charset="0"/>
              </a:rPr>
              <a:t>praksē</a:t>
            </a:r>
            <a:r>
              <a:rPr lang="en-GB" sz="2800" b="1" i="0" u="none" strike="noStrike" dirty="0">
                <a:solidFill>
                  <a:srgbClr val="2A3990"/>
                </a:solidFill>
                <a:effectLst/>
                <a:latin typeface="Roboto" panose="02000000000000000000" pitchFamily="2" charset="0"/>
              </a:rPr>
              <a:t>?</a:t>
            </a:r>
            <a:endParaRPr lang="en-GB" sz="2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76EAC9-914A-41C9-16C7-3C9E8B2DE1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57716" y="1490134"/>
            <a:ext cx="7078373" cy="4899834"/>
          </a:xfrm>
        </p:spPr>
        <p:txBody>
          <a:bodyPr>
            <a:normAutofit/>
          </a:bodyPr>
          <a:lstStyle/>
          <a:p>
            <a:pPr algn="just"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lv-LV" sz="1800" b="0" i="0" u="none" strike="noStrike" dirty="0">
                <a:solidFill>
                  <a:srgbClr val="434343"/>
                </a:solidFill>
                <a:effectLst/>
                <a:latin typeface="Roboto" panose="02000000000000000000" pitchFamily="2" charset="0"/>
              </a:rPr>
              <a:t>Visu uzņemošo </a:t>
            </a:r>
            <a:r>
              <a:rPr lang="lv-LV" sz="1800" b="0" i="0" u="none" strike="noStrike" dirty="0" err="1">
                <a:solidFill>
                  <a:srgbClr val="434343"/>
                </a:solidFill>
                <a:effectLst/>
                <a:latin typeface="Roboto" panose="02000000000000000000" pitchFamily="2" charset="0"/>
              </a:rPr>
              <a:t>partneraugstskolu</a:t>
            </a:r>
            <a:r>
              <a:rPr lang="lv-LV" sz="1800" b="0" i="0" u="none" strike="noStrike" dirty="0">
                <a:solidFill>
                  <a:srgbClr val="434343"/>
                </a:solidFill>
                <a:effectLst/>
                <a:latin typeface="Roboto" panose="02000000000000000000" pitchFamily="2" charset="0"/>
              </a:rPr>
              <a:t> saraksts ir pieejams </a:t>
            </a:r>
            <a:r>
              <a:rPr lang="lv-LV" sz="1800" b="1" i="0" u="sng" strike="noStrike" dirty="0">
                <a:solidFill>
                  <a:srgbClr val="2A3990"/>
                </a:solidFill>
                <a:effectLst/>
                <a:latin typeface="Roboto" panose="02000000000000000000" pitchFamily="2" charset="0"/>
                <a:hlinkClick r:id="rId2"/>
              </a:rPr>
              <a:t>Koledžas mājaslapā</a:t>
            </a:r>
            <a:r>
              <a:rPr lang="lv-LV" sz="1800" b="0" i="0" u="none" strike="noStrike" dirty="0">
                <a:solidFill>
                  <a:srgbClr val="434343"/>
                </a:solidFill>
                <a:effectLst/>
                <a:latin typeface="Roboto" panose="02000000000000000000" pitchFamily="2" charset="0"/>
              </a:rPr>
              <a:t>.</a:t>
            </a:r>
            <a:endParaRPr lang="lv-LV" sz="1800" b="0" i="0" u="none" strike="noStrike" dirty="0">
              <a:solidFill>
                <a:srgbClr val="2A3990"/>
              </a:solidFill>
              <a:effectLst/>
              <a:latin typeface="Roboto" panose="02000000000000000000" pitchFamily="2" charset="0"/>
            </a:endParaRPr>
          </a:p>
          <a:p>
            <a:pPr algn="just"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lv-LV" sz="1800" b="1" i="0" u="none" strike="noStrike" dirty="0">
                <a:solidFill>
                  <a:srgbClr val="2A3990"/>
                </a:solidFill>
                <a:effectLst/>
                <a:latin typeface="Roboto" panose="02000000000000000000" pitchFamily="2" charset="0"/>
              </a:rPr>
              <a:t>Pievērs uzmanību</a:t>
            </a:r>
            <a:r>
              <a:rPr lang="lv-LV" sz="1800" b="0" i="0" u="none" strike="noStrike" dirty="0">
                <a:solidFill>
                  <a:srgbClr val="434343"/>
                </a:solidFill>
                <a:effectLst/>
                <a:latin typeface="Roboto" panose="02000000000000000000" pitchFamily="2" charset="0"/>
              </a:rPr>
              <a:t>, ka dažās </a:t>
            </a:r>
            <a:r>
              <a:rPr lang="lv-LV" sz="1800" b="0" i="0" u="none" strike="noStrike" dirty="0" err="1">
                <a:solidFill>
                  <a:srgbClr val="434343"/>
                </a:solidFill>
                <a:effectLst/>
                <a:latin typeface="Roboto" panose="02000000000000000000" pitchFamily="2" charset="0"/>
              </a:rPr>
              <a:t>partneriestādēs</a:t>
            </a:r>
            <a:r>
              <a:rPr lang="lv-LV" sz="1800" b="0" i="0" u="none" strike="noStrike" dirty="0">
                <a:solidFill>
                  <a:srgbClr val="434343"/>
                </a:solidFill>
                <a:effectLst/>
                <a:latin typeface="Roboto" panose="02000000000000000000" pitchFamily="2" charset="0"/>
              </a:rPr>
              <a:t> pieprasa </a:t>
            </a:r>
            <a:r>
              <a:rPr lang="lv-LV" sz="1800" b="1" i="0" u="none" strike="noStrike" dirty="0">
                <a:solidFill>
                  <a:srgbClr val="2A3990"/>
                </a:solidFill>
                <a:effectLst/>
                <a:latin typeface="Roboto" panose="02000000000000000000" pitchFamily="2" charset="0"/>
              </a:rPr>
              <a:t>ļoti labas</a:t>
            </a:r>
            <a:r>
              <a:rPr lang="lv-LV" sz="1800" b="0" i="0" u="none" strike="noStrike" dirty="0">
                <a:solidFill>
                  <a:srgbClr val="434343"/>
                </a:solidFill>
                <a:effectLst/>
                <a:latin typeface="Roboto" panose="02000000000000000000" pitchFamily="2" charset="0"/>
              </a:rPr>
              <a:t> franču/spāņu valodas zināšanas.</a:t>
            </a:r>
            <a:endParaRPr lang="lv-LV" sz="1800" b="0" i="0" u="none" strike="noStrike" dirty="0">
              <a:solidFill>
                <a:srgbClr val="2A3990"/>
              </a:solidFill>
              <a:effectLst/>
              <a:latin typeface="Roboto" panose="02000000000000000000" pitchFamily="2" charset="0"/>
            </a:endParaRPr>
          </a:p>
          <a:p>
            <a:pPr algn="just" rtl="0" fontAlgn="base">
              <a:spcBef>
                <a:spcPts val="10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lv-LV" sz="1800" b="0" i="0" u="none" strike="noStrike" dirty="0">
                <a:solidFill>
                  <a:srgbClr val="434343"/>
                </a:solidFill>
                <a:effectLst/>
                <a:latin typeface="Roboto" panose="02000000000000000000" pitchFamily="2" charset="0"/>
              </a:rPr>
              <a:t>Lai būtu vieglāk izvēlēties mobilitātes valsti, vari izlasīt </a:t>
            </a:r>
            <a:r>
              <a:rPr lang="lv-LV" sz="1800" b="1" i="0" u="sng" strike="noStrike" dirty="0">
                <a:solidFill>
                  <a:srgbClr val="2A3990"/>
                </a:solidFill>
                <a:effectLst/>
                <a:latin typeface="Roboto" panose="02000000000000000000" pitchFamily="2" charset="0"/>
                <a:hlinkClick r:id="rId3"/>
              </a:rPr>
              <a:t>izbraucošo studentu pieredzes stāstus</a:t>
            </a:r>
            <a:r>
              <a:rPr lang="lv-LV" sz="1800" b="0" i="0" u="none" strike="noStrike" dirty="0">
                <a:solidFill>
                  <a:srgbClr val="434343"/>
                </a:solidFill>
                <a:effectLst/>
                <a:latin typeface="Roboto" panose="02000000000000000000" pitchFamily="2" charset="0"/>
              </a:rPr>
              <a:t>.</a:t>
            </a:r>
            <a:endParaRPr lang="lv-LV" sz="1800" b="0" i="0" u="none" strike="noStrike" dirty="0">
              <a:solidFill>
                <a:srgbClr val="2A3990"/>
              </a:solidFill>
              <a:effectLst/>
              <a:latin typeface="Roboto" panose="02000000000000000000" pitchFamily="2" charset="0"/>
            </a:endParaRPr>
          </a:p>
          <a:p>
            <a:pPr algn="just" rtl="0" fontAlgn="base">
              <a:spcBef>
                <a:spcPts val="10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lv-LV" sz="1800" b="0" i="0" u="none" strike="noStrike" dirty="0">
                <a:solidFill>
                  <a:srgbClr val="434343"/>
                </a:solidFill>
                <a:effectLst/>
                <a:latin typeface="Roboto" panose="02000000000000000000" pitchFamily="2" charset="0"/>
              </a:rPr>
              <a:t>Ja vēlies doties uz kādu valsti, </a:t>
            </a:r>
            <a:r>
              <a:rPr lang="lv-LV" sz="1800" b="1" i="0" u="none" strike="noStrike" dirty="0">
                <a:solidFill>
                  <a:srgbClr val="2A3990"/>
                </a:solidFill>
                <a:effectLst/>
                <a:latin typeface="Roboto" panose="02000000000000000000" pitchFamily="2" charset="0"/>
              </a:rPr>
              <a:t>kas nav sarakstā</a:t>
            </a:r>
            <a:r>
              <a:rPr lang="lv-LV" sz="1800" b="0" i="0" u="none" strike="noStrike" dirty="0">
                <a:solidFill>
                  <a:srgbClr val="434343"/>
                </a:solidFill>
                <a:effectLst/>
                <a:latin typeface="Roboto" panose="02000000000000000000" pitchFamily="2" charset="0"/>
              </a:rPr>
              <a:t>, </a:t>
            </a:r>
            <a:r>
              <a:rPr lang="lv-LV" sz="1800" b="0" i="0" u="sng" strike="noStrike" dirty="0">
                <a:solidFill>
                  <a:srgbClr val="434343"/>
                </a:solidFill>
                <a:effectLst/>
                <a:latin typeface="Roboto" panose="02000000000000000000" pitchFamily="2" charset="0"/>
              </a:rPr>
              <a:t>sazinies ar Koledžas koordinatori</a:t>
            </a:r>
            <a:r>
              <a:rPr lang="lv-LV" sz="1800" b="0" i="0" u="none" strike="noStrike" dirty="0">
                <a:solidFill>
                  <a:srgbClr val="434343"/>
                </a:solidFill>
                <a:effectLst/>
                <a:latin typeface="Roboto" panose="02000000000000000000" pitchFamily="2" charset="0"/>
              </a:rPr>
              <a:t>, lai noskaidrotu, </a:t>
            </a:r>
            <a:r>
              <a:rPr lang="lv-LV" sz="1800" b="1" i="0" u="none" strike="noStrike" dirty="0">
                <a:solidFill>
                  <a:srgbClr val="2A3990"/>
                </a:solidFill>
                <a:effectLst/>
                <a:latin typeface="Roboto" panose="02000000000000000000" pitchFamily="2" charset="0"/>
              </a:rPr>
              <a:t>vai ir iespējams</a:t>
            </a:r>
            <a:r>
              <a:rPr lang="lv-LV" sz="1800" b="0" i="0" u="none" strike="noStrike" dirty="0">
                <a:solidFill>
                  <a:srgbClr val="434343"/>
                </a:solidFill>
                <a:effectLst/>
                <a:latin typeface="Roboto" panose="02000000000000000000" pitchFamily="2" charset="0"/>
              </a:rPr>
              <a:t> noslēgt </a:t>
            </a:r>
            <a:r>
              <a:rPr lang="lv-LV" sz="1800" b="0" i="0" u="none" strike="noStrike" dirty="0" err="1">
                <a:solidFill>
                  <a:srgbClr val="434343"/>
                </a:solidFill>
                <a:effectLst/>
                <a:latin typeface="Roboto" panose="02000000000000000000" pitchFamily="2" charset="0"/>
              </a:rPr>
              <a:t>Erasmus</a:t>
            </a:r>
            <a:r>
              <a:rPr lang="lv-LV" sz="1800" b="0" i="0" u="none" strike="noStrike" dirty="0">
                <a:solidFill>
                  <a:srgbClr val="434343"/>
                </a:solidFill>
                <a:effectLst/>
                <a:latin typeface="Roboto" panose="02000000000000000000" pitchFamily="2" charset="0"/>
              </a:rPr>
              <a:t>+ sadarbības līgumu ar kādu Tevi interesējošās valsts izglītības iestādi. </a:t>
            </a:r>
            <a:endParaRPr lang="lv-LV" sz="1800" b="0" i="0" u="none" strike="noStrike" dirty="0">
              <a:solidFill>
                <a:srgbClr val="2A3990"/>
              </a:solidFill>
              <a:effectLst/>
              <a:latin typeface="Roboto" panose="02000000000000000000" pitchFamily="2" charset="0"/>
            </a:endParaRPr>
          </a:p>
          <a:p>
            <a:pPr marL="0" indent="0" rtl="0">
              <a:spcBef>
                <a:spcPts val="0"/>
              </a:spcBef>
              <a:spcAft>
                <a:spcPts val="0"/>
              </a:spcAft>
              <a:buNone/>
            </a:pPr>
            <a:br>
              <a:rPr lang="lv-LV" b="0" dirty="0">
                <a:effectLst/>
              </a:rPr>
            </a:br>
            <a:r>
              <a:rPr lang="lv-LV" sz="1800" b="1" i="0" u="none" strike="noStrike" dirty="0">
                <a:solidFill>
                  <a:srgbClr val="2A3990"/>
                </a:solidFill>
                <a:effectLst/>
                <a:latin typeface="Roboto" panose="02000000000000000000" pitchFamily="2" charset="0"/>
              </a:rPr>
              <a:t>!!</a:t>
            </a:r>
            <a:r>
              <a:rPr lang="lv-LV" sz="1800" b="0" i="0" u="none" strike="noStrike" dirty="0">
                <a:solidFill>
                  <a:srgbClr val="434343"/>
                </a:solidFill>
                <a:effectLst/>
                <a:latin typeface="Roboto" panose="02000000000000000000" pitchFamily="2" charset="0"/>
              </a:rPr>
              <a:t> Dzīvošana sadarbības partneru piedāvātajās studentu viesnīcās, hosteļos u.c., </a:t>
            </a:r>
            <a:r>
              <a:rPr lang="lv-LV" sz="1800" b="1" i="0" u="none" strike="noStrike" dirty="0">
                <a:solidFill>
                  <a:srgbClr val="2A3990"/>
                </a:solidFill>
                <a:effectLst/>
                <a:latin typeface="Roboto" panose="02000000000000000000" pitchFamily="2" charset="0"/>
              </a:rPr>
              <a:t>nav obligāta</a:t>
            </a:r>
            <a:r>
              <a:rPr lang="lv-LV" sz="1800" b="0" i="0" u="none" strike="noStrike" dirty="0">
                <a:solidFill>
                  <a:srgbClr val="434343"/>
                </a:solidFill>
                <a:effectLst/>
                <a:latin typeface="Roboto" panose="02000000000000000000" pitchFamily="2" charset="0"/>
              </a:rPr>
              <a:t>. Students var pats meklēt sev dzīvesvietu, </a:t>
            </a:r>
            <a:r>
              <a:rPr lang="lv-LV" sz="1800" b="0" i="0" u="sng" dirty="0">
                <a:solidFill>
                  <a:srgbClr val="434343"/>
                </a:solidFill>
                <a:effectLst/>
                <a:latin typeface="Roboto" panose="02000000000000000000" pitchFamily="2" charset="0"/>
              </a:rPr>
              <a:t>iepriekš par to informējot Koledžas koordinatoru.</a:t>
            </a:r>
            <a:br>
              <a:rPr lang="lv-LV" dirty="0"/>
            </a:b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465232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524537-5349-4BC6-112E-07303D70FD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2235" y="-582706"/>
            <a:ext cx="5085882" cy="1600200"/>
          </a:xfrm>
        </p:spPr>
        <p:txBody>
          <a:bodyPr>
            <a:normAutofit/>
          </a:bodyPr>
          <a:lstStyle/>
          <a:p>
            <a:r>
              <a:rPr lang="en-GB" sz="2800" b="1" i="0" u="none" strike="noStrike" dirty="0">
                <a:solidFill>
                  <a:srgbClr val="2A3990"/>
                </a:solidFill>
                <a:effectLst/>
                <a:latin typeface="Roboto" panose="02000000000000000000" pitchFamily="2" charset="0"/>
              </a:rPr>
              <a:t>Uz </a:t>
            </a:r>
            <a:r>
              <a:rPr lang="en-GB" sz="2800" b="1" i="0" u="none" strike="noStrike" dirty="0" err="1">
                <a:solidFill>
                  <a:srgbClr val="2A3990"/>
                </a:solidFill>
                <a:effectLst/>
                <a:latin typeface="Roboto" panose="02000000000000000000" pitchFamily="2" charset="0"/>
              </a:rPr>
              <a:t>kādām</a:t>
            </a:r>
            <a:r>
              <a:rPr lang="en-GB" sz="2800" b="1" i="0" u="none" strike="noStrike" dirty="0">
                <a:solidFill>
                  <a:srgbClr val="2A3990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en-GB" sz="2800" b="1" i="0" u="none" strike="noStrike" dirty="0" err="1">
                <a:solidFill>
                  <a:srgbClr val="2A3990"/>
                </a:solidFill>
                <a:effectLst/>
                <a:latin typeface="Roboto" panose="02000000000000000000" pitchFamily="2" charset="0"/>
              </a:rPr>
              <a:t>valstīm</a:t>
            </a:r>
            <a:r>
              <a:rPr lang="en-GB" sz="2800" b="1" i="0" u="none" strike="noStrike" dirty="0">
                <a:solidFill>
                  <a:srgbClr val="2A3990"/>
                </a:solidFill>
                <a:effectLst/>
                <a:latin typeface="Roboto" panose="02000000000000000000" pitchFamily="2" charset="0"/>
              </a:rPr>
              <a:t> var </a:t>
            </a:r>
            <a:r>
              <a:rPr lang="en-GB" sz="2800" b="1" i="0" u="none" strike="noStrike" dirty="0" err="1">
                <a:solidFill>
                  <a:srgbClr val="2A3990"/>
                </a:solidFill>
                <a:effectLst/>
                <a:latin typeface="Roboto" panose="02000000000000000000" pitchFamily="2" charset="0"/>
              </a:rPr>
              <a:t>doties</a:t>
            </a:r>
            <a:r>
              <a:rPr lang="en-GB" sz="2800" b="1" i="0" u="none" strike="noStrike" dirty="0">
                <a:solidFill>
                  <a:srgbClr val="2A3990"/>
                </a:solidFill>
                <a:effectLst/>
                <a:latin typeface="Roboto" panose="02000000000000000000" pitchFamily="2" charset="0"/>
              </a:rPr>
              <a:t>?</a:t>
            </a:r>
            <a:endParaRPr lang="en-GB" sz="2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0EF79D-E221-0B00-299C-FC79089000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2235" y="1188902"/>
            <a:ext cx="9792353" cy="4781592"/>
          </a:xfrm>
        </p:spPr>
        <p:txBody>
          <a:bodyPr>
            <a:normAutofit/>
          </a:bodyPr>
          <a:lstStyle/>
          <a:p>
            <a:pPr mar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lv-LV" sz="1500" b="0" i="0" u="sng" dirty="0">
                <a:solidFill>
                  <a:srgbClr val="434343"/>
                </a:solidFill>
                <a:effectLst/>
                <a:latin typeface="Roboto" panose="02000000000000000000" pitchFamily="2" charset="0"/>
              </a:rPr>
              <a:t>Sadalījums pa studiju programmām:</a:t>
            </a:r>
            <a:br>
              <a:rPr lang="lv-LV" sz="1500" b="0" i="0" u="sng" dirty="0">
                <a:solidFill>
                  <a:srgbClr val="434343"/>
                </a:solidFill>
                <a:effectLst/>
                <a:latin typeface="Roboto" panose="02000000000000000000" pitchFamily="2" charset="0"/>
              </a:rPr>
            </a:br>
            <a:endParaRPr lang="lv-LV" b="0" dirty="0">
              <a:effectLst/>
            </a:endParaRPr>
          </a:p>
          <a:p>
            <a:pPr rtl="0" fontAlgn="base">
              <a:spcBef>
                <a:spcPts val="10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lv-LV" sz="1500" b="1" i="0" u="none" strike="noStrike" dirty="0">
                <a:solidFill>
                  <a:srgbClr val="2A3990"/>
                </a:solidFill>
                <a:effectLst/>
                <a:latin typeface="Roboto" panose="02000000000000000000" pitchFamily="2" charset="0"/>
              </a:rPr>
              <a:t>Zobārstniecība: </a:t>
            </a:r>
          </a:p>
          <a:p>
            <a:pPr marL="742950" lvl="1" indent="-285750"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lv-LV" sz="1500" b="0" i="0" u="none" strike="noStrike" dirty="0">
                <a:solidFill>
                  <a:srgbClr val="434343"/>
                </a:solidFill>
                <a:effectLst/>
                <a:latin typeface="Roboto" panose="02000000000000000000" pitchFamily="2" charset="0"/>
              </a:rPr>
              <a:t>Spānija</a:t>
            </a:r>
            <a:endParaRPr lang="lv-LV" sz="1500" b="1" i="0" u="none" strike="noStrike" dirty="0">
              <a:solidFill>
                <a:srgbClr val="2A3990"/>
              </a:solidFill>
              <a:effectLst/>
              <a:latin typeface="Roboto" panose="02000000000000000000" pitchFamily="2" charset="0"/>
            </a:endParaRPr>
          </a:p>
          <a:p>
            <a:pPr marL="742950" lvl="1" indent="-285750"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lv-LV" sz="1500" b="0" i="0" u="none" strike="noStrike" dirty="0">
                <a:solidFill>
                  <a:srgbClr val="434343"/>
                </a:solidFill>
                <a:effectLst/>
                <a:latin typeface="Roboto" panose="02000000000000000000" pitchFamily="2" charset="0"/>
              </a:rPr>
              <a:t>Lietuva</a:t>
            </a:r>
            <a:endParaRPr lang="lv-LV" sz="1500" b="1" i="0" u="none" strike="noStrike" dirty="0">
              <a:solidFill>
                <a:srgbClr val="2A3990"/>
              </a:solidFill>
              <a:effectLst/>
              <a:latin typeface="Roboto" panose="02000000000000000000" pitchFamily="2" charset="0"/>
            </a:endParaRPr>
          </a:p>
          <a:p>
            <a:pPr rtl="0" fontAlgn="base">
              <a:spcBef>
                <a:spcPts val="10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lv-LV" sz="1500" b="1" i="0" u="none" strike="noStrike" dirty="0" err="1">
                <a:solidFill>
                  <a:srgbClr val="2A3990"/>
                </a:solidFill>
                <a:effectLst/>
                <a:latin typeface="Roboto" panose="02000000000000000000" pitchFamily="2" charset="0"/>
              </a:rPr>
              <a:t>Māszinības</a:t>
            </a:r>
            <a:r>
              <a:rPr lang="lv-LV" sz="1500" b="1" i="0" u="none" strike="noStrike" dirty="0">
                <a:solidFill>
                  <a:srgbClr val="2A3990"/>
                </a:solidFill>
                <a:effectLst/>
                <a:latin typeface="Roboto" panose="02000000000000000000" pitchFamily="2" charset="0"/>
              </a:rPr>
              <a:t>:</a:t>
            </a:r>
          </a:p>
          <a:p>
            <a:pPr marL="742950" lvl="1" indent="-285750" rtl="0" fontAlgn="base">
              <a:spcBef>
                <a:spcPts val="10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lv-LV" sz="1500" b="0" i="0" u="none" strike="noStrike" dirty="0">
                <a:solidFill>
                  <a:srgbClr val="434343"/>
                </a:solidFill>
                <a:effectLst/>
                <a:latin typeface="Roboto" panose="02000000000000000000" pitchFamily="2" charset="0"/>
              </a:rPr>
              <a:t>Spānija</a:t>
            </a:r>
            <a:endParaRPr lang="lv-LV" sz="1500" b="1" i="0" u="none" strike="noStrike" dirty="0">
              <a:solidFill>
                <a:srgbClr val="2A3990"/>
              </a:solidFill>
              <a:effectLst/>
              <a:latin typeface="Roboto" panose="02000000000000000000" pitchFamily="2" charset="0"/>
            </a:endParaRPr>
          </a:p>
          <a:p>
            <a:pPr rtl="0" fontAlgn="base">
              <a:spcBef>
                <a:spcPts val="10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lv-LV" sz="1500" b="1" i="0" u="none" strike="noStrike" dirty="0">
                <a:solidFill>
                  <a:srgbClr val="2A3990"/>
                </a:solidFill>
                <a:effectLst/>
                <a:latin typeface="Roboto" panose="02000000000000000000" pitchFamily="2" charset="0"/>
              </a:rPr>
              <a:t>Farmācija:</a:t>
            </a:r>
          </a:p>
          <a:p>
            <a:pPr marL="742950" lvl="1" indent="-285750"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lv-LV" sz="1500" b="0" i="0" u="none" strike="noStrike" dirty="0">
                <a:solidFill>
                  <a:srgbClr val="434343"/>
                </a:solidFill>
                <a:effectLst/>
                <a:latin typeface="Roboto" panose="02000000000000000000" pitchFamily="2" charset="0"/>
              </a:rPr>
              <a:t>Igaunija</a:t>
            </a:r>
            <a:endParaRPr lang="lv-LV" sz="1500" b="0" i="0" u="none" strike="noStrike" dirty="0">
              <a:solidFill>
                <a:srgbClr val="2A3990"/>
              </a:solidFill>
              <a:effectLst/>
              <a:latin typeface="Roboto" panose="02000000000000000000" pitchFamily="2" charset="0"/>
            </a:endParaRPr>
          </a:p>
          <a:p>
            <a:pPr marL="742950" lvl="1" indent="-285750"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lv-LV" sz="1500" b="0" i="0" u="none" strike="noStrike" dirty="0">
                <a:solidFill>
                  <a:srgbClr val="434343"/>
                </a:solidFill>
                <a:effectLst/>
                <a:latin typeface="Roboto" panose="02000000000000000000" pitchFamily="2" charset="0"/>
              </a:rPr>
              <a:t>Lietuva</a:t>
            </a:r>
          </a:p>
          <a:p>
            <a:pPr marL="742950" lvl="1" indent="-285750"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lv-LV" sz="1500" b="0" i="0" u="none" strike="noStrike" dirty="0">
                <a:solidFill>
                  <a:srgbClr val="434343"/>
                </a:solidFill>
                <a:effectLst/>
                <a:latin typeface="Roboto" panose="02000000000000000000" pitchFamily="2" charset="0"/>
              </a:rPr>
              <a:t>Grieķija</a:t>
            </a:r>
          </a:p>
          <a:p>
            <a:pPr marL="742950" lvl="1" indent="-285750"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lv-LV" sz="1500" dirty="0">
              <a:solidFill>
                <a:srgbClr val="434343"/>
              </a:solidFill>
              <a:latin typeface="Roboto" panose="02000000000000000000" pitchFamily="2" charset="0"/>
            </a:endParaRPr>
          </a:p>
          <a:p>
            <a:pPr marL="742950" lvl="1" indent="-285750"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lv-LV" sz="1500" dirty="0">
              <a:solidFill>
                <a:srgbClr val="434343"/>
              </a:solidFill>
              <a:latin typeface="Roboto" panose="02000000000000000000" pitchFamily="2" charset="0"/>
            </a:endParaRPr>
          </a:p>
          <a:p>
            <a:pPr marL="457200" lvl="1" indent="0" rtl="0" fontAlgn="base">
              <a:spcBef>
                <a:spcPts val="0"/>
              </a:spcBef>
              <a:spcAft>
                <a:spcPts val="0"/>
              </a:spcAft>
              <a:buNone/>
            </a:pPr>
            <a:endParaRPr lang="lv-LV" sz="1500" b="0" i="0" u="none" strike="noStrike" dirty="0">
              <a:solidFill>
                <a:srgbClr val="2A3990"/>
              </a:solidFill>
              <a:effectLst/>
              <a:latin typeface="Roboto" panose="02000000000000000000" pitchFamily="2" charset="0"/>
            </a:endParaRPr>
          </a:p>
          <a:p>
            <a:pPr marL="0" indent="0">
              <a:buNone/>
            </a:pPr>
            <a:endParaRPr lang="lv-LV" sz="1500" b="1" i="0" u="none" strike="noStrike" dirty="0">
              <a:solidFill>
                <a:srgbClr val="2A3990"/>
              </a:solidFill>
              <a:effectLst/>
              <a:latin typeface="Roboto" panose="02000000000000000000" pitchFamily="2" charset="0"/>
            </a:endParaRPr>
          </a:p>
          <a:p>
            <a:pPr marL="0" indent="0">
              <a:buNone/>
            </a:pPr>
            <a:r>
              <a:rPr lang="lv-LV" sz="1500" b="1" i="0" u="none" strike="noStrike" dirty="0">
                <a:solidFill>
                  <a:srgbClr val="2A3990"/>
                </a:solidFill>
                <a:effectLst/>
                <a:latin typeface="Roboto" panose="02000000000000000000" pitchFamily="2" charset="0"/>
              </a:rPr>
              <a:t>! </a:t>
            </a:r>
            <a:r>
              <a:rPr lang="lv-LV" sz="1500" b="1" i="0" u="none" strike="noStrike" dirty="0">
                <a:solidFill>
                  <a:srgbClr val="AC0000"/>
                </a:solidFill>
                <a:effectLst/>
                <a:latin typeface="Roboto" panose="02000000000000000000" pitchFamily="2" charset="0"/>
              </a:rPr>
              <a:t>Uzņemošā iestāde patur tiesības samazināt dalībnieku skaitu līdz 0, ja rodas kādi ārēji, neparedzēti apstākļi!</a:t>
            </a:r>
            <a:r>
              <a:rPr lang="lv-LV" sz="1500" b="0" i="0" u="none" strike="noStrike" dirty="0">
                <a:solidFill>
                  <a:srgbClr val="AC0000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lv-LV" sz="1500" b="0" i="0" u="none" strike="noStrike" dirty="0">
                <a:solidFill>
                  <a:srgbClr val="2A3990"/>
                </a:solidFill>
                <a:effectLst/>
                <a:latin typeface="Roboto" panose="02000000000000000000" pitchFamily="2" charset="0"/>
              </a:rPr>
              <a:t>Šajā gadījumā tiek piemeklēta </a:t>
            </a:r>
            <a:r>
              <a:rPr lang="lv-LV" sz="1500" b="1" i="0" u="none" strike="noStrike" dirty="0">
                <a:solidFill>
                  <a:srgbClr val="2A3990"/>
                </a:solidFill>
                <a:effectLst/>
                <a:latin typeface="Roboto" panose="02000000000000000000" pitchFamily="2" charset="0"/>
              </a:rPr>
              <a:t>cita prakses vieta</a:t>
            </a:r>
            <a:r>
              <a:rPr lang="lv-LV" sz="1500" b="0" i="0" u="none" strike="noStrike" dirty="0">
                <a:solidFill>
                  <a:srgbClr val="2A3990"/>
                </a:solidFill>
                <a:effectLst/>
                <a:latin typeface="Roboto" panose="02000000000000000000" pitchFamily="2" charset="0"/>
              </a:rPr>
              <a:t>.</a:t>
            </a:r>
            <a:endParaRPr lang="en-GB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4EC6154-E2D4-24E7-DD4C-B555B5D05823}"/>
              </a:ext>
            </a:extLst>
          </p:cNvPr>
          <p:cNvSpPr txBox="1"/>
          <p:nvPr/>
        </p:nvSpPr>
        <p:spPr>
          <a:xfrm>
            <a:off x="3433482" y="1901762"/>
            <a:ext cx="2438400" cy="34983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 fontAlgn="base">
              <a:spcBef>
                <a:spcPts val="10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lv-LV" sz="1500" b="1" i="0" u="none" strike="noStrike" dirty="0">
                <a:solidFill>
                  <a:srgbClr val="2A3990"/>
                </a:solidFill>
                <a:effectLst/>
                <a:latin typeface="Roboto" panose="02000000000000000000" pitchFamily="2" charset="0"/>
              </a:rPr>
              <a:t>Ārstnieciskā masāža:</a:t>
            </a:r>
            <a:r>
              <a:rPr lang="lv-LV" sz="1500" b="0" i="0" u="none" strike="noStrike" dirty="0">
                <a:solidFill>
                  <a:srgbClr val="434343"/>
                </a:solidFill>
                <a:effectLst/>
                <a:latin typeface="Roboto" panose="02000000000000000000" pitchFamily="2" charset="0"/>
              </a:rPr>
              <a:t> </a:t>
            </a:r>
            <a:endParaRPr lang="lv-LV" sz="1500" b="1" i="0" u="none" strike="noStrike" dirty="0">
              <a:solidFill>
                <a:srgbClr val="2A3990"/>
              </a:solidFill>
              <a:effectLst/>
              <a:latin typeface="Roboto" panose="02000000000000000000" pitchFamily="2" charset="0"/>
            </a:endParaRPr>
          </a:p>
          <a:p>
            <a:pPr marL="742950" lvl="1" indent="-285750"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lv-LV" sz="1500" b="0" i="0" u="none" strike="noStrike" dirty="0">
                <a:solidFill>
                  <a:srgbClr val="434343"/>
                </a:solidFill>
                <a:effectLst/>
                <a:latin typeface="Roboto" panose="02000000000000000000" pitchFamily="2" charset="0"/>
              </a:rPr>
              <a:t>Polija </a:t>
            </a:r>
            <a:endParaRPr lang="lv-LV" sz="1500" b="0" i="0" u="none" strike="noStrike" dirty="0">
              <a:solidFill>
                <a:srgbClr val="2A3990"/>
              </a:solidFill>
              <a:effectLst/>
              <a:latin typeface="Roboto" panose="02000000000000000000" pitchFamily="2" charset="0"/>
            </a:endParaRPr>
          </a:p>
          <a:p>
            <a:pPr marL="742950" lvl="1" indent="-285750"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lv-LV" sz="1500" b="0" i="0" u="none" strike="noStrike" dirty="0">
                <a:solidFill>
                  <a:srgbClr val="434343"/>
                </a:solidFill>
                <a:effectLst/>
                <a:latin typeface="Roboto" panose="02000000000000000000" pitchFamily="2" charset="0"/>
              </a:rPr>
              <a:t>Lietuva </a:t>
            </a:r>
            <a:endParaRPr lang="lv-LV" sz="1500" b="0" i="0" u="none" strike="noStrike" dirty="0">
              <a:solidFill>
                <a:srgbClr val="2A3990"/>
              </a:solidFill>
              <a:effectLst/>
              <a:latin typeface="Roboto" panose="02000000000000000000" pitchFamily="2" charset="0"/>
            </a:endParaRPr>
          </a:p>
          <a:p>
            <a:pPr marL="742950" lvl="1" indent="-285750"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lv-LV" sz="1500" b="0" i="0" u="none" strike="noStrike" dirty="0">
                <a:solidFill>
                  <a:srgbClr val="434343"/>
                </a:solidFill>
                <a:effectLst/>
                <a:latin typeface="Roboto" panose="02000000000000000000" pitchFamily="2" charset="0"/>
              </a:rPr>
              <a:t>Igaunija</a:t>
            </a:r>
            <a:endParaRPr lang="lv-LV" sz="1500" b="0" i="0" u="none" strike="noStrike" dirty="0">
              <a:solidFill>
                <a:srgbClr val="2A3990"/>
              </a:solidFill>
              <a:effectLst/>
              <a:latin typeface="Roboto" panose="02000000000000000000" pitchFamily="2" charset="0"/>
            </a:endParaRPr>
          </a:p>
          <a:p>
            <a:pPr rtl="0" fontAlgn="base">
              <a:spcBef>
                <a:spcPts val="10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lv-LV" sz="1500" b="1" i="0" u="none" strike="noStrike" dirty="0">
                <a:solidFill>
                  <a:srgbClr val="2A3990"/>
                </a:solidFill>
                <a:effectLst/>
                <a:latin typeface="Roboto" panose="02000000000000000000" pitchFamily="2" charset="0"/>
              </a:rPr>
              <a:t>Ārstniecība:</a:t>
            </a:r>
          </a:p>
          <a:p>
            <a:pPr marL="742950" lvl="1" indent="-285750"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lv-LV" sz="1500" b="0" i="0" u="none" strike="noStrike" dirty="0">
                <a:solidFill>
                  <a:srgbClr val="434343"/>
                </a:solidFill>
                <a:effectLst/>
                <a:latin typeface="Roboto" panose="02000000000000000000" pitchFamily="2" charset="0"/>
              </a:rPr>
              <a:t>Somija</a:t>
            </a:r>
            <a:endParaRPr lang="lv-LV" sz="1500" b="0" i="0" u="none" strike="noStrike" dirty="0">
              <a:solidFill>
                <a:srgbClr val="2A3990"/>
              </a:solidFill>
              <a:effectLst/>
              <a:latin typeface="Roboto" panose="02000000000000000000" pitchFamily="2" charset="0"/>
            </a:endParaRPr>
          </a:p>
          <a:p>
            <a:pPr marL="742950" lvl="1" indent="-285750"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lv-LV" sz="1500" b="0" i="0" u="none" strike="noStrike" dirty="0">
                <a:solidFill>
                  <a:srgbClr val="434343"/>
                </a:solidFill>
                <a:effectLst/>
                <a:latin typeface="Roboto" panose="02000000000000000000" pitchFamily="2" charset="0"/>
              </a:rPr>
              <a:t>Igaunija</a:t>
            </a:r>
            <a:endParaRPr lang="lv-LV" sz="1500" b="0" i="0" u="none" strike="noStrike" dirty="0">
              <a:solidFill>
                <a:srgbClr val="2A3990"/>
              </a:solidFill>
              <a:effectLst/>
              <a:latin typeface="Roboto" panose="02000000000000000000" pitchFamily="2" charset="0"/>
            </a:endParaRPr>
          </a:p>
          <a:p>
            <a:pPr marL="742950" lvl="1" indent="-285750"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lv-LV" sz="1500" b="0" i="0" u="none" strike="noStrike" dirty="0">
                <a:solidFill>
                  <a:srgbClr val="434343"/>
                </a:solidFill>
                <a:effectLst/>
                <a:latin typeface="Roboto" panose="02000000000000000000" pitchFamily="2" charset="0"/>
              </a:rPr>
              <a:t>Beļģija</a:t>
            </a:r>
            <a:endParaRPr lang="lv-LV" sz="1500" b="0" i="0" u="none" strike="noStrike" dirty="0">
              <a:solidFill>
                <a:srgbClr val="2A3990"/>
              </a:solidFill>
              <a:effectLst/>
              <a:latin typeface="Roboto" panose="02000000000000000000" pitchFamily="2" charset="0"/>
            </a:endParaRPr>
          </a:p>
          <a:p>
            <a:pPr marL="742950" lvl="1" indent="-285750"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lv-LV" sz="1500" b="0" i="0" u="none" strike="noStrike" dirty="0">
                <a:solidFill>
                  <a:srgbClr val="434343"/>
                </a:solidFill>
                <a:effectLst/>
                <a:latin typeface="Roboto" panose="02000000000000000000" pitchFamily="2" charset="0"/>
              </a:rPr>
              <a:t>Francija</a:t>
            </a:r>
            <a:endParaRPr lang="lv-LV" sz="1500" b="0" i="0" u="none" strike="noStrike" dirty="0">
              <a:solidFill>
                <a:srgbClr val="2A3990"/>
              </a:solidFill>
              <a:effectLst/>
              <a:latin typeface="Roboto" panose="02000000000000000000" pitchFamily="2" charset="0"/>
            </a:endParaRPr>
          </a:p>
          <a:p>
            <a:pPr marL="742950" lvl="1" indent="-285750"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lv-LV" sz="1500" b="0" i="0" u="none" strike="noStrike" dirty="0">
                <a:solidFill>
                  <a:srgbClr val="434343"/>
                </a:solidFill>
                <a:effectLst/>
                <a:latin typeface="Roboto" panose="02000000000000000000" pitchFamily="2" charset="0"/>
              </a:rPr>
              <a:t>Polija (NMP)</a:t>
            </a:r>
            <a:endParaRPr lang="lv-LV" sz="1500" b="0" i="0" u="none" strike="noStrike" dirty="0">
              <a:solidFill>
                <a:srgbClr val="2A3990"/>
              </a:solidFill>
              <a:effectLst/>
              <a:latin typeface="Roboto" panose="02000000000000000000" pitchFamily="2" charset="0"/>
            </a:endParaRPr>
          </a:p>
          <a:p>
            <a:pPr marL="742950" lvl="1" indent="-285750"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lv-LV" sz="1500" b="0" i="0" u="none" strike="noStrike" dirty="0">
                <a:solidFill>
                  <a:srgbClr val="434343"/>
                </a:solidFill>
                <a:effectLst/>
                <a:latin typeface="Roboto" panose="02000000000000000000" pitchFamily="2" charset="0"/>
              </a:rPr>
              <a:t>Portugāle</a:t>
            </a:r>
            <a:endParaRPr lang="lv-LV" sz="1500" b="0" i="0" u="none" strike="noStrike" dirty="0">
              <a:solidFill>
                <a:srgbClr val="2A3990"/>
              </a:solidFill>
              <a:effectLst/>
              <a:latin typeface="Roboto" panose="02000000000000000000" pitchFamily="2" charset="0"/>
            </a:endParaRPr>
          </a:p>
          <a:p>
            <a:pPr marL="742950" lvl="1" indent="-285750"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lv-LV" sz="1500" b="0" i="0" u="none" strike="noStrike" dirty="0">
                <a:solidFill>
                  <a:srgbClr val="434343"/>
                </a:solidFill>
                <a:effectLst/>
                <a:latin typeface="Roboto" panose="02000000000000000000" pitchFamily="2" charset="0"/>
              </a:rPr>
              <a:t>Lietuva</a:t>
            </a:r>
            <a:endParaRPr lang="lv-LV" sz="1500" b="0" i="0" u="none" strike="noStrike" dirty="0">
              <a:solidFill>
                <a:srgbClr val="2A3990"/>
              </a:solidFill>
              <a:effectLst/>
              <a:latin typeface="Roboto" panose="02000000000000000000" pitchFamily="2" charset="0"/>
            </a:endParaRPr>
          </a:p>
          <a:p>
            <a:pPr marL="742950" lvl="1" indent="-285750"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lv-LV" sz="1500" b="0" i="0" u="none" strike="noStrike" dirty="0">
                <a:solidFill>
                  <a:srgbClr val="434343"/>
                </a:solidFill>
                <a:effectLst/>
                <a:latin typeface="Roboto" panose="02000000000000000000" pitchFamily="2" charset="0"/>
              </a:rPr>
              <a:t>Spānija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81642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C0EB10-FC5D-D61B-E23C-86B62C8A9B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5564" y="-603250"/>
            <a:ext cx="4897624" cy="1600200"/>
          </a:xfrm>
        </p:spPr>
        <p:txBody>
          <a:bodyPr>
            <a:normAutofit/>
          </a:bodyPr>
          <a:lstStyle/>
          <a:p>
            <a:r>
              <a:rPr lang="lv-LV" sz="2800" b="1" i="0" u="none" strike="noStrike" dirty="0">
                <a:solidFill>
                  <a:srgbClr val="2A3990"/>
                </a:solidFill>
                <a:effectLst/>
                <a:latin typeface="Roboto" panose="02000000000000000000" pitchFamily="2" charset="0"/>
              </a:rPr>
              <a:t>Svarīgie datumi un termiņi</a:t>
            </a:r>
            <a:endParaRPr lang="en-GB" sz="2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CB16D5-923F-632E-0CCA-C4F0FE5018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5564" y="1576772"/>
            <a:ext cx="8065341" cy="4873625"/>
          </a:xfrm>
        </p:spPr>
        <p:txBody>
          <a:bodyPr/>
          <a:lstStyle/>
          <a:p>
            <a:pPr algn="just"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lv-LV" sz="1800" b="1" dirty="0">
                <a:solidFill>
                  <a:srgbClr val="2A3990"/>
                </a:solidFill>
                <a:latin typeface="Roboto" panose="02000000000000000000" pitchFamily="2" charset="0"/>
              </a:rPr>
              <a:t>04</a:t>
            </a:r>
            <a:r>
              <a:rPr lang="lv-LV" sz="1800" b="1" i="0" u="none" strike="noStrike" dirty="0">
                <a:solidFill>
                  <a:srgbClr val="2A3990"/>
                </a:solidFill>
                <a:effectLst/>
                <a:latin typeface="Roboto" panose="02000000000000000000" pitchFamily="2" charset="0"/>
              </a:rPr>
              <a:t>.09-17.09.2024.</a:t>
            </a:r>
            <a:r>
              <a:rPr lang="lv-LV" sz="1800" b="1" i="0" u="none" strike="noStrike" dirty="0">
                <a:solidFill>
                  <a:srgbClr val="43434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lv-LV" sz="1800" b="0" i="0" u="none" strike="noStrike" dirty="0">
                <a:solidFill>
                  <a:srgbClr val="434343"/>
                </a:solidFill>
                <a:effectLst/>
                <a:latin typeface="Roboto" panose="02000000000000000000" pitchFamily="2" charset="0"/>
              </a:rPr>
              <a:t>–</a:t>
            </a:r>
            <a:r>
              <a:rPr lang="lv-LV" sz="1800" b="1" i="0" u="none" strike="noStrike" dirty="0">
                <a:solidFill>
                  <a:srgbClr val="434343"/>
                </a:solidFill>
                <a:effectLst/>
                <a:latin typeface="Roboto" panose="02000000000000000000" pitchFamily="2" charset="0"/>
              </a:rPr>
              <a:t> pieteikšanās </a:t>
            </a:r>
            <a:r>
              <a:rPr lang="lv-LV" sz="1800" b="1" i="0" u="sng" strike="noStrike" dirty="0">
                <a:solidFill>
                  <a:srgbClr val="2A3990"/>
                </a:solidFill>
                <a:effectLst/>
                <a:latin typeface="Roboto" panose="02000000000000000000" pitchFamily="2" charset="0"/>
                <a:hlinkClick r:id="rId2"/>
              </a:rPr>
              <a:t>tiešsaistē</a:t>
            </a:r>
            <a:r>
              <a:rPr lang="lv-LV" sz="1800" b="0" i="0" u="none" strike="noStrike" dirty="0">
                <a:solidFill>
                  <a:srgbClr val="2A3990"/>
                </a:solidFill>
                <a:effectLst/>
                <a:latin typeface="Roboto" panose="02000000000000000000" pitchFamily="2" charset="0"/>
              </a:rPr>
              <a:t>.</a:t>
            </a:r>
            <a:endParaRPr lang="lv-LV" sz="1800" b="1" i="0" u="none" strike="noStrike" dirty="0">
              <a:solidFill>
                <a:srgbClr val="2A3990"/>
              </a:solidFill>
              <a:effectLst/>
              <a:latin typeface="Roboto" panose="02000000000000000000" pitchFamily="2" charset="0"/>
            </a:endParaRPr>
          </a:p>
          <a:p>
            <a:pPr algn="just" rtl="0" fontAlgn="base">
              <a:spcBef>
                <a:spcPts val="10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lv-LV" sz="1800" b="1" i="0" u="none" strike="noStrike" dirty="0">
                <a:solidFill>
                  <a:srgbClr val="2A3990"/>
                </a:solidFill>
                <a:effectLst/>
                <a:latin typeface="Roboto" panose="02000000000000000000" pitchFamily="2" charset="0"/>
              </a:rPr>
              <a:t>24.09.2024.</a:t>
            </a:r>
            <a:r>
              <a:rPr lang="lv-LV" sz="1800" b="1" i="0" u="none" strike="noStrike" dirty="0">
                <a:solidFill>
                  <a:srgbClr val="43434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lv-LV" sz="1800" b="0" i="0" u="none" strike="noStrike" dirty="0">
                <a:solidFill>
                  <a:srgbClr val="434343"/>
                </a:solidFill>
                <a:effectLst/>
                <a:latin typeface="Roboto" panose="02000000000000000000" pitchFamily="2" charset="0"/>
              </a:rPr>
              <a:t>– konkursa rezultātu paziņošana (atbilde nosūtīta uz studenta norādīto privāto e-pastu).</a:t>
            </a:r>
            <a:endParaRPr lang="lv-LV" sz="1800" b="1" i="0" u="none" strike="noStrike" dirty="0">
              <a:solidFill>
                <a:srgbClr val="2A3990"/>
              </a:solidFill>
              <a:effectLst/>
              <a:latin typeface="Roboto" panose="02000000000000000000" pitchFamily="2" charset="0"/>
            </a:endParaRPr>
          </a:p>
          <a:p>
            <a:pPr algn="just" rtl="0" fontAlgn="base">
              <a:spcBef>
                <a:spcPts val="10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lv-LV" sz="1800" b="1" i="0" u="none" strike="noStrike" dirty="0">
                <a:solidFill>
                  <a:srgbClr val="2A3990"/>
                </a:solidFill>
                <a:effectLst/>
                <a:latin typeface="Roboto" panose="02000000000000000000" pitchFamily="2" charset="0"/>
              </a:rPr>
              <a:t>Janvāris / marts</a:t>
            </a:r>
            <a:r>
              <a:rPr lang="lv-LV" sz="1800" b="0" i="0" u="none" strike="noStrike" dirty="0">
                <a:solidFill>
                  <a:srgbClr val="434343"/>
                </a:solidFill>
                <a:effectLst/>
                <a:latin typeface="Roboto" panose="02000000000000000000" pitchFamily="2" charset="0"/>
              </a:rPr>
              <a:t> – valodas kursi visiem </a:t>
            </a:r>
            <a:r>
              <a:rPr lang="lv-LV" sz="1800" dirty="0">
                <a:solidFill>
                  <a:srgbClr val="434343"/>
                </a:solidFill>
                <a:latin typeface="Roboto" panose="02000000000000000000" pitchFamily="2" charset="0"/>
              </a:rPr>
              <a:t>garās prakses </a:t>
            </a:r>
            <a:r>
              <a:rPr lang="lv-LV" sz="1800" b="0" i="0" u="none" strike="noStrike" dirty="0">
                <a:solidFill>
                  <a:srgbClr val="434343"/>
                </a:solidFill>
                <a:effectLst/>
                <a:latin typeface="Roboto" panose="02000000000000000000" pitchFamily="2" charset="0"/>
              </a:rPr>
              <a:t>mobilitātes dalībniekiem.</a:t>
            </a:r>
            <a:endParaRPr lang="lv-LV" sz="1800" b="1" i="0" u="none" strike="noStrike" dirty="0">
              <a:solidFill>
                <a:srgbClr val="2A3990"/>
              </a:solidFill>
              <a:effectLst/>
              <a:latin typeface="Roboto" panose="02000000000000000000" pitchFamily="2" charset="0"/>
            </a:endParaRPr>
          </a:p>
          <a:p>
            <a:pPr marL="0" indent="0">
              <a:buNone/>
            </a:pPr>
            <a:br>
              <a:rPr lang="lv-LV" b="0" dirty="0">
                <a:effectLst/>
              </a:rPr>
            </a:br>
            <a:r>
              <a:rPr lang="lv-LV" sz="1800" b="1" i="0" u="none" strike="noStrike" dirty="0">
                <a:solidFill>
                  <a:srgbClr val="AC0000"/>
                </a:solidFill>
                <a:effectLst/>
                <a:latin typeface="Roboto" panose="02000000000000000000" pitchFamily="2" charset="0"/>
              </a:rPr>
              <a:t>* </a:t>
            </a:r>
            <a:r>
              <a:rPr lang="lv-LV" sz="1800" b="0" i="0" u="none" strike="noStrike" dirty="0">
                <a:solidFill>
                  <a:srgbClr val="434343"/>
                </a:solidFill>
                <a:effectLst/>
                <a:latin typeface="Roboto" panose="02000000000000000000" pitchFamily="2" charset="0"/>
              </a:rPr>
              <a:t>Ja dodas garajā praksē uz 60 dienām, </a:t>
            </a:r>
            <a:r>
              <a:rPr lang="lv-LV" sz="1800" b="1" i="0" u="none" strike="noStrike" dirty="0">
                <a:solidFill>
                  <a:srgbClr val="AC0000"/>
                </a:solidFill>
                <a:effectLst/>
                <a:latin typeface="Roboto" panose="02000000000000000000" pitchFamily="2" charset="0"/>
              </a:rPr>
              <a:t>jāsaskaņo ar studijas nodaļu un docētājiem.</a:t>
            </a:r>
            <a:r>
              <a:rPr lang="lv-LV" sz="1800" b="0" i="0" u="none" strike="noStrike" dirty="0">
                <a:solidFill>
                  <a:srgbClr val="434343"/>
                </a:solidFill>
                <a:effectLst/>
                <a:latin typeface="Roboto" panose="02000000000000000000" pitchFamily="2" charset="0"/>
              </a:rPr>
              <a:t>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51776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E70FCD-3DC4-548A-4A9F-06D07911B9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5340" y="-340659"/>
            <a:ext cx="3932237" cy="1600200"/>
          </a:xfrm>
        </p:spPr>
        <p:txBody>
          <a:bodyPr>
            <a:normAutofit/>
          </a:bodyPr>
          <a:lstStyle/>
          <a:p>
            <a:r>
              <a:rPr lang="en-GB" sz="2800" b="1" i="0" u="none" strike="noStrike" dirty="0" err="1">
                <a:solidFill>
                  <a:srgbClr val="2A3990"/>
                </a:solidFill>
                <a:effectLst/>
                <a:latin typeface="Roboto" panose="02000000000000000000" pitchFamily="2" charset="0"/>
              </a:rPr>
              <a:t>Pieteikšanās</a:t>
            </a:r>
            <a:r>
              <a:rPr lang="en-GB" sz="2800" b="1" i="0" u="none" strike="noStrike" dirty="0">
                <a:solidFill>
                  <a:srgbClr val="2A3990"/>
                </a:solidFill>
                <a:effectLst/>
                <a:latin typeface="Roboto" panose="02000000000000000000" pitchFamily="2" charset="0"/>
              </a:rPr>
              <a:t> </a:t>
            </a:r>
            <a:endParaRPr lang="en-GB" sz="2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73705D-9184-7260-CFCB-A6BBFE8191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4200" y="1739806"/>
            <a:ext cx="7706753" cy="3378387"/>
          </a:xfrm>
        </p:spPr>
        <p:txBody>
          <a:bodyPr/>
          <a:lstStyle/>
          <a:p>
            <a:pPr algn="just" rtl="0" fontAlgn="base">
              <a:spcBef>
                <a:spcPts val="10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lv-LV" sz="1800" b="0" i="0" u="none" strike="noStrike" dirty="0">
                <a:solidFill>
                  <a:srgbClr val="434343"/>
                </a:solidFill>
                <a:effectLst/>
                <a:latin typeface="Roboto" panose="02000000000000000000" pitchFamily="2" charset="0"/>
              </a:rPr>
              <a:t>Pieteikšanās mobilitātei notiek </a:t>
            </a:r>
            <a:r>
              <a:rPr lang="lv-LV" sz="1800" b="1" i="0" u="sng" strike="noStrike" dirty="0">
                <a:solidFill>
                  <a:srgbClr val="2A3990"/>
                </a:solidFill>
                <a:effectLst/>
                <a:latin typeface="Roboto" panose="02000000000000000000" pitchFamily="2" charset="0"/>
                <a:hlinkClick r:id="rId2"/>
              </a:rPr>
              <a:t>elektroniski</a:t>
            </a:r>
            <a:r>
              <a:rPr lang="lv-LV" sz="1800" b="0" i="0" u="none" strike="noStrike" dirty="0">
                <a:solidFill>
                  <a:srgbClr val="434343"/>
                </a:solidFill>
                <a:effectLst/>
                <a:latin typeface="Roboto" panose="02000000000000000000" pitchFamily="2" charset="0"/>
              </a:rPr>
              <a:t>. </a:t>
            </a:r>
            <a:endParaRPr lang="lv-LV" sz="1800" b="0" i="0" u="none" strike="noStrike" dirty="0">
              <a:solidFill>
                <a:srgbClr val="2A3990"/>
              </a:solidFill>
              <a:effectLst/>
              <a:latin typeface="Roboto" panose="02000000000000000000" pitchFamily="2" charset="0"/>
            </a:endParaRPr>
          </a:p>
          <a:p>
            <a:pPr algn="just" rtl="0" fontAlgn="base">
              <a:spcBef>
                <a:spcPts val="10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lv-LV" sz="1800" b="0" i="0" u="none" strike="noStrike" dirty="0">
                <a:solidFill>
                  <a:srgbClr val="434343"/>
                </a:solidFill>
                <a:effectLst/>
                <a:latin typeface="Roboto" panose="02000000000000000000" pitchFamily="2" charset="0"/>
              </a:rPr>
              <a:t>Pievienojot pases vai ID kartes elektronisko kopiju, </a:t>
            </a:r>
            <a:r>
              <a:rPr lang="lv-LV" sz="1800" b="0" i="0" u="sng" strike="noStrike" dirty="0">
                <a:solidFill>
                  <a:srgbClr val="434343"/>
                </a:solidFill>
                <a:effectLst/>
                <a:latin typeface="Roboto" panose="02000000000000000000" pitchFamily="2" charset="0"/>
              </a:rPr>
              <a:t>pārliecinies</a:t>
            </a:r>
            <a:r>
              <a:rPr lang="lv-LV" sz="1800" b="0" i="0" u="none" strike="noStrike" dirty="0">
                <a:solidFill>
                  <a:srgbClr val="434343"/>
                </a:solidFill>
                <a:effectLst/>
                <a:latin typeface="Roboto" panose="02000000000000000000" pitchFamily="2" charset="0"/>
              </a:rPr>
              <a:t>, ka visa informācija ir </a:t>
            </a:r>
            <a:r>
              <a:rPr lang="lv-LV" sz="1800" b="1" i="0" u="none" strike="noStrike" dirty="0">
                <a:solidFill>
                  <a:srgbClr val="2A3990"/>
                </a:solidFill>
                <a:effectLst/>
                <a:latin typeface="Roboto" panose="02000000000000000000" pitchFamily="2" charset="0"/>
              </a:rPr>
              <a:t>skaidri redzama</a:t>
            </a:r>
            <a:r>
              <a:rPr lang="lv-LV" sz="1800" b="0" i="0" u="none" strike="noStrike" dirty="0">
                <a:solidFill>
                  <a:srgbClr val="434343"/>
                </a:solidFill>
                <a:effectLst/>
                <a:latin typeface="Roboto" panose="02000000000000000000" pitchFamily="2" charset="0"/>
              </a:rPr>
              <a:t> (</a:t>
            </a:r>
            <a:r>
              <a:rPr lang="lv-LV" sz="1800" b="0" i="0" u="sng" strike="noStrike" dirty="0">
                <a:solidFill>
                  <a:srgbClr val="434343"/>
                </a:solidFill>
                <a:effectLst/>
                <a:latin typeface="Roboto" panose="02000000000000000000" pitchFamily="2" charset="0"/>
              </a:rPr>
              <a:t>it sevišķi, ja bildē dokumentu ar telefonu - var izmantot skenēšanas mobilās aplikācijas</a:t>
            </a:r>
            <a:r>
              <a:rPr lang="lv-LV" sz="1800" b="0" i="0" u="none" strike="noStrike" dirty="0">
                <a:solidFill>
                  <a:srgbClr val="434343"/>
                </a:solidFill>
                <a:effectLst/>
                <a:latin typeface="Roboto" panose="02000000000000000000" pitchFamily="2" charset="0"/>
              </a:rPr>
              <a:t>)</a:t>
            </a:r>
            <a:r>
              <a:rPr lang="lv-LV" sz="1800" b="1" i="0" u="none" strike="noStrike" dirty="0">
                <a:solidFill>
                  <a:srgbClr val="2A3990"/>
                </a:solidFill>
                <a:effectLst/>
                <a:latin typeface="Roboto" panose="02000000000000000000" pitchFamily="2" charset="0"/>
              </a:rPr>
              <a:t>!</a:t>
            </a:r>
            <a:endParaRPr lang="lv-LV" sz="1800" b="0" i="0" u="none" strike="noStrike" dirty="0">
              <a:solidFill>
                <a:srgbClr val="2A3990"/>
              </a:solidFill>
              <a:effectLst/>
              <a:latin typeface="Roboto" panose="02000000000000000000" pitchFamily="2" charset="0"/>
            </a:endParaRPr>
          </a:p>
          <a:p>
            <a:pPr algn="just" rtl="0" fontAlgn="base">
              <a:spcBef>
                <a:spcPts val="10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lv-LV" sz="1800" b="0" i="0" u="none" strike="noStrike" dirty="0">
                <a:solidFill>
                  <a:srgbClr val="434343"/>
                </a:solidFill>
                <a:effectLst/>
                <a:latin typeface="Roboto" panose="02000000000000000000" pitchFamily="2" charset="0"/>
              </a:rPr>
              <a:t>Rakstot motivācijas vēstuli, </a:t>
            </a:r>
            <a:r>
              <a:rPr lang="lv-LV" sz="1800" b="1" i="0" u="none" strike="noStrike" dirty="0">
                <a:solidFill>
                  <a:srgbClr val="2A3990"/>
                </a:solidFill>
                <a:effectLst/>
                <a:latin typeface="Roboto" panose="02000000000000000000" pitchFamily="2" charset="0"/>
              </a:rPr>
              <a:t>atceries</a:t>
            </a:r>
            <a:r>
              <a:rPr lang="lv-LV" sz="1800" b="0" i="0" u="none" strike="noStrike" dirty="0">
                <a:solidFill>
                  <a:srgbClr val="434343"/>
                </a:solidFill>
                <a:effectLst/>
                <a:latin typeface="Roboto" panose="02000000000000000000" pitchFamily="2" charset="0"/>
              </a:rPr>
              <a:t>, ka angļu valoda ir svarīga, taču tā nav Tavu zināšanu pārbaude. Koncentrējies uz galveno — parādi savu interesi un vēlmi piedalīties apmaiņā, pastāsti, kas tieši Tevi aizrauj izvēlētajā profesijā.</a:t>
            </a:r>
            <a:endParaRPr lang="lv-LV" sz="1800" b="0" i="0" u="none" strike="noStrike" dirty="0">
              <a:solidFill>
                <a:srgbClr val="2A3990"/>
              </a:solidFill>
              <a:effectLst/>
              <a:latin typeface="Roboto" panose="02000000000000000000" pitchFamily="2" charset="0"/>
            </a:endParaRPr>
          </a:p>
          <a:p>
            <a:r>
              <a:rPr lang="lv-LV" sz="1800" b="0" i="0" u="none" strike="noStrike" dirty="0">
                <a:solidFill>
                  <a:srgbClr val="434343"/>
                </a:solidFill>
                <a:effectLst/>
                <a:latin typeface="Roboto" panose="02000000000000000000" pitchFamily="2" charset="0"/>
              </a:rPr>
              <a:t>Plašāku informāciju par </a:t>
            </a:r>
            <a:r>
              <a:rPr lang="lv-LV" sz="1800" b="0" i="0" u="none" strike="noStrike" dirty="0" err="1">
                <a:solidFill>
                  <a:srgbClr val="434343"/>
                </a:solidFill>
                <a:effectLst/>
                <a:latin typeface="Roboto" panose="02000000000000000000" pitchFamily="2" charset="0"/>
              </a:rPr>
              <a:t>Erasmus</a:t>
            </a:r>
            <a:r>
              <a:rPr lang="lv-LV" sz="1800" b="0" i="0" u="none" strike="noStrike" dirty="0">
                <a:solidFill>
                  <a:srgbClr val="434343"/>
                </a:solidFill>
                <a:effectLst/>
                <a:latin typeface="Roboto" panose="02000000000000000000" pitchFamily="2" charset="0"/>
              </a:rPr>
              <a:t>+ mobilitāti meklē skolas mājaslapas </a:t>
            </a:r>
            <a:r>
              <a:rPr lang="lv-LV" sz="1800" b="1" i="0" u="sng" strike="noStrike" dirty="0" err="1">
                <a:solidFill>
                  <a:srgbClr val="2A3990"/>
                </a:solidFill>
                <a:effectLst/>
                <a:latin typeface="Roboto" panose="02000000000000000000" pitchFamily="2" charset="0"/>
                <a:hlinkClick r:id="rId3"/>
              </a:rPr>
              <a:t>Erasmus</a:t>
            </a:r>
            <a:r>
              <a:rPr lang="lv-LV" sz="1800" b="1" i="0" u="sng" strike="noStrike" dirty="0">
                <a:solidFill>
                  <a:srgbClr val="2A3990"/>
                </a:solidFill>
                <a:effectLst/>
                <a:latin typeface="Roboto" panose="02000000000000000000" pitchFamily="2" charset="0"/>
                <a:hlinkClick r:id="rId3"/>
              </a:rPr>
              <a:t>+ sadaļā</a:t>
            </a:r>
            <a:r>
              <a:rPr lang="lv-LV" sz="1800" b="0" i="0" u="none" strike="noStrike" dirty="0">
                <a:solidFill>
                  <a:srgbClr val="434343"/>
                </a:solidFill>
                <a:effectLst/>
                <a:latin typeface="Roboto" panose="02000000000000000000" pitchFamily="2" charset="0"/>
              </a:rPr>
              <a:t>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002571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4AAEF-58CD-BB61-DEAD-DB2BCF92FF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3270" y="-313765"/>
            <a:ext cx="3932237" cy="1600200"/>
          </a:xfrm>
        </p:spPr>
        <p:txBody>
          <a:bodyPr>
            <a:normAutofit/>
          </a:bodyPr>
          <a:lstStyle/>
          <a:p>
            <a:r>
              <a:rPr lang="en-GB" sz="2800" b="1" i="0" u="none" strike="noStrike" dirty="0" err="1">
                <a:solidFill>
                  <a:srgbClr val="2A3990"/>
                </a:solidFill>
                <a:effectLst/>
                <a:latin typeface="Roboto" panose="02000000000000000000" pitchFamily="2" charset="0"/>
              </a:rPr>
              <a:t>Motivācijas</a:t>
            </a:r>
            <a:r>
              <a:rPr lang="en-GB" sz="2800" b="1" i="0" u="none" strike="noStrike" dirty="0">
                <a:solidFill>
                  <a:srgbClr val="2A3990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en-GB" sz="2800" b="1" i="0" u="none" strike="noStrike" dirty="0" err="1">
                <a:solidFill>
                  <a:srgbClr val="2A3990"/>
                </a:solidFill>
                <a:effectLst/>
                <a:latin typeface="Roboto" panose="02000000000000000000" pitchFamily="2" charset="0"/>
              </a:rPr>
              <a:t>vēstule</a:t>
            </a:r>
            <a:endParaRPr lang="en-GB" sz="2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41E702-E6E8-FEE3-D7E4-BB6731A8FB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3270" y="2008749"/>
            <a:ext cx="7681165" cy="3163234"/>
          </a:xfrm>
        </p:spPr>
        <p:txBody>
          <a:bodyPr/>
          <a:lstStyle/>
          <a:p>
            <a:pPr algn="just"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lv-LV" sz="1800" b="0" i="0" u="none" strike="noStrike" dirty="0">
                <a:solidFill>
                  <a:srgbClr val="434343"/>
                </a:solidFill>
                <a:effectLst/>
                <a:latin typeface="Roboto" panose="02000000000000000000" pitchFamily="2" charset="0"/>
              </a:rPr>
              <a:t>Motivācijas vēstule jāraksta </a:t>
            </a:r>
            <a:r>
              <a:rPr lang="lv-LV" sz="1800" b="1" i="0" u="none" strike="noStrike" dirty="0">
                <a:solidFill>
                  <a:srgbClr val="2A3990"/>
                </a:solidFill>
                <a:effectLst/>
                <a:latin typeface="Roboto" panose="02000000000000000000" pitchFamily="2" charset="0"/>
              </a:rPr>
              <a:t>angļu valodā</a:t>
            </a:r>
            <a:r>
              <a:rPr lang="lv-LV" sz="1800" b="0" i="0" u="none" strike="noStrike" dirty="0">
                <a:solidFill>
                  <a:srgbClr val="434343"/>
                </a:solidFill>
                <a:effectLst/>
                <a:latin typeface="Roboto" panose="02000000000000000000" pitchFamily="2" charset="0"/>
              </a:rPr>
              <a:t>.</a:t>
            </a:r>
            <a:endParaRPr lang="lv-LV" sz="1800" b="0" i="0" u="none" strike="noStrike" dirty="0">
              <a:solidFill>
                <a:srgbClr val="2A3990"/>
              </a:solidFill>
              <a:effectLst/>
              <a:latin typeface="Roboto" panose="02000000000000000000" pitchFamily="2" charset="0"/>
            </a:endParaRPr>
          </a:p>
          <a:p>
            <a:pPr algn="just" rtl="0" fontAlgn="base">
              <a:spcBef>
                <a:spcPts val="10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lv-LV" sz="1800" b="0" i="0" u="sng" strike="noStrike" dirty="0">
                <a:solidFill>
                  <a:srgbClr val="434343"/>
                </a:solidFill>
                <a:effectLst/>
                <a:latin typeface="Roboto" panose="02000000000000000000" pitchFamily="2" charset="0"/>
              </a:rPr>
              <a:t>Apjoms:</a:t>
            </a:r>
            <a:r>
              <a:rPr lang="lv-LV" sz="1800" b="0" i="0" u="none" strike="noStrike" dirty="0">
                <a:solidFill>
                  <a:srgbClr val="434343"/>
                </a:solidFill>
                <a:effectLst/>
                <a:latin typeface="Roboto" panose="02000000000000000000" pitchFamily="2" charset="0"/>
              </a:rPr>
              <a:t> viena A4 lapa (12 izmēra burti Word formātā, </a:t>
            </a:r>
            <a:r>
              <a:rPr lang="lv-LV" sz="1800" b="0" i="0" u="none" strike="noStrike" dirty="0" err="1">
                <a:solidFill>
                  <a:srgbClr val="434343"/>
                </a:solidFill>
                <a:effectLst/>
                <a:latin typeface="Roboto" panose="02000000000000000000" pitchFamily="2" charset="0"/>
              </a:rPr>
              <a:t>Times</a:t>
            </a:r>
            <a:r>
              <a:rPr lang="lv-LV" sz="1800" b="0" i="0" u="none" strike="noStrike" dirty="0">
                <a:solidFill>
                  <a:srgbClr val="43434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lv-LV" sz="1800" b="0" i="0" u="none" strike="noStrike" dirty="0" err="1">
                <a:solidFill>
                  <a:srgbClr val="434343"/>
                </a:solidFill>
                <a:effectLst/>
                <a:latin typeface="Roboto" panose="02000000000000000000" pitchFamily="2" charset="0"/>
              </a:rPr>
              <a:t>New</a:t>
            </a:r>
            <a:r>
              <a:rPr lang="lv-LV" sz="1800" b="0" i="0" u="none" strike="noStrike" dirty="0">
                <a:solidFill>
                  <a:srgbClr val="43434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lv-LV" sz="1800" b="0" i="0" u="none" strike="noStrike" dirty="0" err="1">
                <a:solidFill>
                  <a:srgbClr val="434343"/>
                </a:solidFill>
                <a:effectLst/>
                <a:latin typeface="Roboto" panose="02000000000000000000" pitchFamily="2" charset="0"/>
              </a:rPr>
              <a:t>Roman</a:t>
            </a:r>
            <a:r>
              <a:rPr lang="lv-LV" sz="1800" b="0" i="0" u="none" strike="noStrike" dirty="0">
                <a:solidFill>
                  <a:srgbClr val="434343"/>
                </a:solidFill>
                <a:effectLst/>
                <a:latin typeface="Roboto" panose="02000000000000000000" pitchFamily="2" charset="0"/>
              </a:rPr>
              <a:t> fontā).</a:t>
            </a:r>
            <a:endParaRPr lang="lv-LV" sz="1800" b="0" i="0" u="none" strike="noStrike" dirty="0">
              <a:solidFill>
                <a:srgbClr val="2A3990"/>
              </a:solidFill>
              <a:effectLst/>
              <a:latin typeface="Roboto" panose="02000000000000000000" pitchFamily="2" charset="0"/>
            </a:endParaRPr>
          </a:p>
          <a:p>
            <a:pPr algn="just" rtl="0" fontAlgn="base">
              <a:spcBef>
                <a:spcPts val="10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lv-LV" sz="1800" b="0" i="0" u="none" strike="noStrike" dirty="0">
                <a:solidFill>
                  <a:srgbClr val="434343"/>
                </a:solidFill>
                <a:effectLst/>
                <a:latin typeface="Roboto" panose="02000000000000000000" pitchFamily="2" charset="0"/>
              </a:rPr>
              <a:t>Galvenie punkti, ko aprakstīt:</a:t>
            </a:r>
            <a:endParaRPr lang="lv-LV" sz="1800" b="0" i="0" u="none" strike="noStrike" dirty="0">
              <a:solidFill>
                <a:srgbClr val="2A3990"/>
              </a:solidFill>
              <a:effectLst/>
              <a:latin typeface="Roboto" panose="02000000000000000000" pitchFamily="2" charset="0"/>
            </a:endParaRPr>
          </a:p>
          <a:p>
            <a:pPr marL="742950" lvl="1" indent="-285750" algn="just" rtl="0" fontAlgn="base">
              <a:spcBef>
                <a:spcPts val="10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lv-LV" sz="1600" b="0" i="0" u="none" strike="noStrike" dirty="0">
                <a:solidFill>
                  <a:srgbClr val="2A3990"/>
                </a:solidFill>
                <a:effectLst/>
                <a:latin typeface="Roboto" panose="02000000000000000000" pitchFamily="2" charset="0"/>
              </a:rPr>
              <a:t>Kāpēc vēlies piedalīties apmaiņas programmā;</a:t>
            </a:r>
          </a:p>
          <a:p>
            <a:pPr marL="742950" lvl="1" indent="-285750" algn="just" rtl="0" fontAlgn="base">
              <a:spcBef>
                <a:spcPts val="10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lv-LV" sz="1600" b="0" i="0" u="none" strike="noStrike" dirty="0">
                <a:solidFill>
                  <a:srgbClr val="2A3990"/>
                </a:solidFill>
                <a:effectLst/>
                <a:latin typeface="Roboto" panose="02000000000000000000" pitchFamily="2" charset="0"/>
              </a:rPr>
              <a:t>Savu darba pieredzi/intereses;</a:t>
            </a:r>
          </a:p>
          <a:p>
            <a:pPr marL="742950" lvl="1" indent="-285750" algn="just" rtl="0" fontAlgn="base">
              <a:spcBef>
                <a:spcPts val="10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lv-LV" sz="1600" b="0" i="0" u="none" strike="noStrike" dirty="0">
                <a:solidFill>
                  <a:srgbClr val="2A3990"/>
                </a:solidFill>
                <a:effectLst/>
                <a:latin typeface="Roboto" panose="02000000000000000000" pitchFamily="2" charset="0"/>
              </a:rPr>
              <a:t>Kāpēc vēlies doties tieši uz norādīto valsti;</a:t>
            </a:r>
          </a:p>
          <a:p>
            <a:pPr marL="742950" lvl="1" indent="-285750" algn="just" rtl="0" fontAlgn="base">
              <a:spcBef>
                <a:spcPts val="10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lv-LV" sz="1600" b="0" i="0" u="none" strike="noStrike" dirty="0">
                <a:solidFill>
                  <a:srgbClr val="2A3990"/>
                </a:solidFill>
                <a:effectLst/>
                <a:latin typeface="Roboto" panose="02000000000000000000" pitchFamily="2" charset="0"/>
              </a:rPr>
              <a:t>Ko Tu sagaidi/ceri iegūt no apmaiņas.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920091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6C59C1-D2BD-790E-ABFF-6E705C68F1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0870" y="313765"/>
            <a:ext cx="4872318" cy="1600200"/>
          </a:xfrm>
        </p:spPr>
        <p:txBody>
          <a:bodyPr>
            <a:normAutofit fontScale="90000"/>
          </a:bodyPr>
          <a:lstStyle/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en-GB" sz="3100" b="1" i="0" u="none" strike="noStrike" dirty="0" err="1">
                <a:solidFill>
                  <a:srgbClr val="2A3990"/>
                </a:solidFill>
                <a:effectLst/>
                <a:latin typeface="Roboto" panose="02000000000000000000" pitchFamily="2" charset="0"/>
              </a:rPr>
              <a:t>Konkursa</a:t>
            </a:r>
            <a:r>
              <a:rPr lang="en-GB" sz="3100" b="1" i="0" u="none" strike="noStrike" dirty="0">
                <a:solidFill>
                  <a:srgbClr val="2A3990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en-GB" sz="3100" b="1" i="0" u="none" strike="noStrike" dirty="0" err="1">
                <a:solidFill>
                  <a:srgbClr val="2A3990"/>
                </a:solidFill>
                <a:effectLst/>
                <a:latin typeface="Roboto" panose="02000000000000000000" pitchFamily="2" charset="0"/>
              </a:rPr>
              <a:t>vērtēšanas</a:t>
            </a:r>
            <a:r>
              <a:rPr lang="en-GB" sz="3100" b="1" i="0" u="none" strike="noStrike" dirty="0">
                <a:solidFill>
                  <a:srgbClr val="2A3990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en-GB" sz="3100" b="1" i="0" u="none" strike="noStrike" dirty="0" err="1">
                <a:solidFill>
                  <a:srgbClr val="2A3990"/>
                </a:solidFill>
                <a:effectLst/>
                <a:latin typeface="Roboto" panose="02000000000000000000" pitchFamily="2" charset="0"/>
              </a:rPr>
              <a:t>kritēriji</a:t>
            </a:r>
            <a:br>
              <a:rPr lang="en-GB" sz="2800" b="0" dirty="0">
                <a:effectLst/>
              </a:rPr>
            </a:br>
            <a:br>
              <a:rPr lang="en-GB" dirty="0"/>
            </a:br>
            <a:endParaRPr lang="en-GB" dirty="0"/>
          </a:p>
        </p:txBody>
      </p:sp>
      <p:pic>
        <p:nvPicPr>
          <p:cNvPr id="5" name="Google Shape;160;p6">
            <a:extLst>
              <a:ext uri="{FF2B5EF4-FFF2-40B4-BE49-F238E27FC236}">
                <a16:creationId xmlns:a16="http://schemas.microsoft.com/office/drawing/2014/main" id="{3C1E9978-4ABC-73AC-AA86-EF157DDDD195}"/>
              </a:ext>
            </a:extLst>
          </p:cNvPr>
          <p:cNvPicPr preferRelativeResize="0">
            <a:picLocks noGrp="1"/>
          </p:cNvPicPr>
          <p:nvPr>
            <p:ph idx="1"/>
          </p:nvPr>
        </p:nvPicPr>
        <p:blipFill rotWithShape="1">
          <a:blip r:embed="rId2">
            <a:alphaModFix/>
          </a:blip>
          <a:srcRect/>
          <a:stretch/>
        </p:blipFill>
        <p:spPr>
          <a:xfrm>
            <a:off x="1957202" y="1600201"/>
            <a:ext cx="6172200" cy="2959024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C2CDA087-AD35-338F-0738-09F781BF28BD}"/>
              </a:ext>
            </a:extLst>
          </p:cNvPr>
          <p:cNvSpPr txBox="1"/>
          <p:nvPr/>
        </p:nvSpPr>
        <p:spPr>
          <a:xfrm>
            <a:off x="682906" y="4559225"/>
            <a:ext cx="9000564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lv-LV" sz="1800" b="0" i="0" u="none" strike="noStrike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Ar </a:t>
            </a:r>
            <a:r>
              <a:rPr lang="lv-LV" sz="1800" b="1" i="1" u="sng" strike="noStrike" dirty="0">
                <a:solidFill>
                  <a:srgbClr val="2A3990"/>
                </a:solidFill>
                <a:effectLst/>
                <a:latin typeface="Roboto" panose="02000000000000000000" pitchFamily="2" charset="0"/>
                <a:hlinkClick r:id="rId3"/>
              </a:rPr>
              <a:t>Norādījumiem par vērtēšanas kritērijiem stipendijas iegūšanai </a:t>
            </a:r>
            <a:r>
              <a:rPr lang="lv-LV" sz="1800" b="1" i="1" u="sng" strike="noStrike" dirty="0" err="1">
                <a:solidFill>
                  <a:srgbClr val="2A3990"/>
                </a:solidFill>
                <a:effectLst/>
                <a:latin typeface="Roboto" panose="02000000000000000000" pitchFamily="2" charset="0"/>
                <a:hlinkClick r:id="rId3"/>
              </a:rPr>
              <a:t>Erasmus</a:t>
            </a:r>
            <a:r>
              <a:rPr lang="lv-LV" sz="1800" b="1" i="1" u="sng" strike="noStrike" dirty="0">
                <a:solidFill>
                  <a:srgbClr val="2A3990"/>
                </a:solidFill>
                <a:effectLst/>
                <a:latin typeface="Roboto" panose="02000000000000000000" pitchFamily="2" charset="0"/>
                <a:hlinkClick r:id="rId3"/>
              </a:rPr>
              <a:t>+ programmas ietvaros</a:t>
            </a:r>
            <a:r>
              <a:rPr lang="lv-LV" sz="1800" b="1" i="0" u="none" strike="noStrike" dirty="0">
                <a:solidFill>
                  <a:srgbClr val="2A3990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lv-LV" sz="1800" b="0" i="0" u="none" strike="noStrike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var iepazīties Koledžas mājaslapas </a:t>
            </a:r>
            <a:r>
              <a:rPr lang="lv-LV" sz="1800" b="0" i="0" u="sng" strike="noStrike" dirty="0">
                <a:solidFill>
                  <a:srgbClr val="2A3990"/>
                </a:solidFill>
                <a:effectLst/>
                <a:latin typeface="Roboto" panose="02000000000000000000" pitchFamily="2" charset="0"/>
                <a:hlinkClick r:id="rId4"/>
              </a:rPr>
              <a:t>Studijām nepieciešamo dokumentu sadaļā.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378969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514</TotalTime>
  <Words>999</Words>
  <Application>Microsoft Macintosh PowerPoint</Application>
  <PresentationFormat>Widescreen</PresentationFormat>
  <Paragraphs>107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Arial</vt:lpstr>
      <vt:lpstr>Calibri</vt:lpstr>
      <vt:lpstr>Calibri Light</vt:lpstr>
      <vt:lpstr>Gurmukhi MT</vt:lpstr>
      <vt:lpstr>Roboto</vt:lpstr>
      <vt:lpstr>Office Theme</vt:lpstr>
      <vt:lpstr> Informācija par Erasmus+ mobilitāti 2024./2025. akadēmiskajā gadā </vt:lpstr>
      <vt:lpstr>Erasmus+ mobilitāte</vt:lpstr>
      <vt:lpstr>Kas var piedalīties Erasmus+ prakses mobilitātē?  </vt:lpstr>
      <vt:lpstr>Kur var doties praksē?</vt:lpstr>
      <vt:lpstr>Uz kādām valstīm var doties?</vt:lpstr>
      <vt:lpstr>Svarīgie datumi un termiņi</vt:lpstr>
      <vt:lpstr>Pieteikšanās </vt:lpstr>
      <vt:lpstr>Motivācijas vēstule</vt:lpstr>
      <vt:lpstr>Konkursa vērtēšanas kritēriji  </vt:lpstr>
      <vt:lpstr>Studentiem, kuri būs izturējuši konkursu:  </vt:lpstr>
      <vt:lpstr>Mobilitātes laikā</vt:lpstr>
      <vt:lpstr>Pēc mobilitātes beigām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Ilze Kļaviņa</dc:creator>
  <cp:lastModifiedBy>Monta Kaiva Konovalova</cp:lastModifiedBy>
  <cp:revision>14</cp:revision>
  <dcterms:created xsi:type="dcterms:W3CDTF">2021-03-24T11:14:36Z</dcterms:created>
  <dcterms:modified xsi:type="dcterms:W3CDTF">2024-09-03T12:05:38Z</dcterms:modified>
</cp:coreProperties>
</file>