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24.08.2023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65625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24.08.2023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03294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24.08.2023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4488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24.08.2023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8755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24.08.2023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5343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24.08.2023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4955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24.08.2023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37152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24.08.2023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7713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24.08.2023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28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24.08.2023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43959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ADB5-C311-43BA-841E-F149535CB981}" type="datetimeFigureOut">
              <a:rPr lang="lv-LV" smtClean="0"/>
              <a:t>24.08.2023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85200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DADB5-C311-43BA-841E-F149535CB981}" type="datetimeFigureOut">
              <a:rPr lang="lv-LV" smtClean="0"/>
              <a:t>24.08.2023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D86EC-EEA9-463D-AD2E-6B12B50DA0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3469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mnvd.gov.lv/lv/nvd-pakalpojumi/456-evak-karte" TargetMode="Externa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cmc.lv/wp-content/uploads/2012/06/erasmus_studenta_harta.pdf" TargetMode="Externa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cmc.lv/starptautiska-sadarbiba/erasmus/erasmus-studentiem/erasmus-pieredzes-stasti/" TargetMode="External"/><Relationship Id="rId2" Type="http://schemas.openxmlformats.org/officeDocument/2006/relationships/hyperlink" Target="https://rcmc.lv/starptautiska-sadarbiba/erasmus/erasmus-studentiem/partneraugstskolas/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cmc.lv/starptautiska-sadarbiba/erasmus/pieteiksanas-erasmus/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cmc.lv/starptautiska-sadarbiba/erasmus/erasmus-studentiem/" TargetMode="External"/><Relationship Id="rId2" Type="http://schemas.openxmlformats.org/officeDocument/2006/relationships/hyperlink" Target="https://rcmc.lv/starptautiska-sadarbiba/erasmus/pieteiksanas-erasmus/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cmc.lv/wp-content/uploads/2015/07/Nor%C4%81d%C4%ABjumi-krit%C4%93rijiem_Erasmus_2015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rcmc.lv/studentiem/studijam-nepieciesamie-dokument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8494" y="1705069"/>
            <a:ext cx="9144000" cy="3306202"/>
          </a:xfrm>
        </p:spPr>
        <p:txBody>
          <a:bodyPr>
            <a:normAutofit/>
          </a:bodyPr>
          <a:lstStyle/>
          <a:p>
            <a:br>
              <a:rPr lang="lv-LV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Informācija</a:t>
            </a:r>
            <a: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 Erasmus+ </a:t>
            </a:r>
            <a:r>
              <a:rPr lang="en-GB" sz="4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mobilitāti</a:t>
            </a:r>
            <a: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</a:t>
            </a:r>
            <a:r>
              <a:rPr lang="lv-LV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./202</a:t>
            </a:r>
            <a:r>
              <a:rPr lang="lv-LV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lv-LV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akadēmiskajā</a:t>
            </a:r>
            <a: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gadā</a:t>
            </a:r>
            <a:b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309423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62577-2F2C-ADC1-2B8F-0E4AFB375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851930" cy="1600200"/>
          </a:xfrm>
        </p:spPr>
        <p:txBody>
          <a:bodyPr>
            <a:norm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Studentiem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kuri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būs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izturējuši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konkursu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:</a:t>
            </a:r>
            <a:br>
              <a:rPr lang="en-GB" sz="2800" b="0" dirty="0">
                <a:effectLst/>
              </a:rPr>
            </a:br>
            <a:br>
              <a:rPr lang="en-GB" sz="2800" dirty="0"/>
            </a:b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D8BC6-F956-D332-9095-7633304D9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88" y="1462554"/>
            <a:ext cx="7626070" cy="4873625"/>
          </a:xfrm>
        </p:spPr>
        <p:txBody>
          <a:bodyPr>
            <a:normAutofit/>
          </a:bodyPr>
          <a:lstStyle/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Pēc apstiprinājuma saņemšanas no uzņemošās iestādes jāslēdz prakses līgums (informācija tiks nosūtīta uz e-pastu).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Jāslēdz finansējuma līgums un vienošanās ar Koledžu.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Jāveic veselības pārbaude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(nepieciešamās analīzes/potes nosaka uzņemošā iestāde, tāpēc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noskaidro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, vai ir nepieciešamas kādas veselības izziņas u. tml.).</a:t>
            </a:r>
            <a:endParaRPr lang="lv-LV" sz="1800" b="1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Jāsaņem </a:t>
            </a:r>
            <a:r>
              <a:rPr lang="lv-LV" sz="1800" b="1" i="0" u="sng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  <a:hlinkClick r:id="rId2"/>
              </a:rPr>
              <a:t>Eiropas veselības apdrošināšanas karte jeb EVAK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(angliski - </a:t>
            </a:r>
            <a:r>
              <a:rPr lang="lv-LV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European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Health Insurance </a:t>
            </a:r>
            <a:r>
              <a:rPr lang="lv-LV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Card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jeb EHIC), jāiegādājas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apdrošināšana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.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Kad </a:t>
            </a:r>
            <a:r>
              <a:rPr lang="lv-LV" sz="1800" b="0" i="0" u="sng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iegādāsies biļeti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paziņo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uzņemošajai pusei,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kad un cikos Tu ieradīsies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— norādītajā laikā Tevi satiks koordinators un palīdzēs nokļūt līdz dzīvesvietai.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Pēc prakses beigām jāiesniedz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visi līgumā paredzētie dokumenti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(sertifikāts,  prakses pieredzes stāsts ar 5 fotogrāfijām, aprūpes plāns u.c.), kā arī 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jāaizpilda atskaite Eiropas Komisijai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7135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96C14-5C38-4154-1E99-47DC607DA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483" y="-546847"/>
            <a:ext cx="3932237" cy="1600200"/>
          </a:xfrm>
        </p:spPr>
        <p:txBody>
          <a:bodyPr>
            <a:normAutofit/>
          </a:bodyPr>
          <a:lstStyle/>
          <a:p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Mobilitātes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laikā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AB37D-D841-862C-9F4B-90354352E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9906" y="1229472"/>
            <a:ext cx="8531506" cy="4873625"/>
          </a:xfrm>
        </p:spPr>
        <p:txBody>
          <a:bodyPr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Jāievēro uzņemošās iestādes iekšējie kārtības noteikumi un darba laiks.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Jāveic visi prakses vadītāja norādītie darbi.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Jāraksta prakses dienasgrāmata.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Ārsta palīgiem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– pacienta slimības vēsture.</a:t>
            </a:r>
            <a:endParaRPr lang="lv-LV" sz="1800" b="1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Masieriem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– pacienta/klienta veselības stāvokļa un masāžas rezultātu novērtējuma apraksts</a:t>
            </a:r>
            <a:endParaRPr lang="lv-LV" sz="1800" b="1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rtl="0">
              <a:spcBef>
                <a:spcPts val="1000"/>
              </a:spcBef>
              <a:spcAft>
                <a:spcPts val="0"/>
              </a:spcAft>
            </a:pP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Vairāk informācijas par studenta tiesībām un pienākumiem meklē </a:t>
            </a:r>
            <a:r>
              <a:rPr lang="lv-LV" sz="1800" b="1" i="0" u="sng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  <a:hlinkClick r:id="rId2"/>
              </a:rPr>
              <a:t>Erasmus</a:t>
            </a:r>
            <a:r>
              <a:rPr lang="lv-LV" sz="1800" b="1" i="0" u="sng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  <a:hlinkClick r:id="rId2"/>
              </a:rPr>
              <a:t>+ studenta hartā</a:t>
            </a:r>
            <a:r>
              <a:rPr lang="lv-LV" sz="1800" b="1" i="0" u="sng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un VET hartā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.</a:t>
            </a:r>
            <a:endParaRPr lang="lv-LV" b="0" dirty="0">
              <a:effectLst/>
            </a:endParaRPr>
          </a:p>
          <a:p>
            <a:pPr marL="0" indent="0" algn="just" rtl="0">
              <a:spcBef>
                <a:spcPts val="1000"/>
              </a:spcBef>
              <a:spcAft>
                <a:spcPts val="0"/>
              </a:spcAft>
              <a:buNone/>
            </a:pPr>
            <a:br>
              <a:rPr lang="lv-LV" b="0" dirty="0">
                <a:effectLst/>
              </a:rPr>
            </a:b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!! 1. prakses dienā obligāti </a:t>
            </a:r>
            <a:r>
              <a:rPr lang="lv-LV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paņem sava </a:t>
            </a:r>
            <a:r>
              <a:rPr lang="lv-LV" sz="1800" b="0" i="0" u="none" strike="noStrike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mentora</a:t>
            </a:r>
            <a:r>
              <a:rPr lang="lv-LV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telefona numuru un iedod savu, lai varat savstarpēji sazināties, </a:t>
            </a:r>
            <a:r>
              <a:rPr lang="lv-LV" sz="1800" b="0" i="0" u="sng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it sevišķi, lai vari paziņot, kad Tu kavē vai saslimi</a:t>
            </a:r>
            <a:r>
              <a:rPr lang="lv-LV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</a:t>
            </a:r>
            <a:endParaRPr lang="lv-LV" b="0" dirty="0">
              <a:effectLst/>
            </a:endParaRPr>
          </a:p>
          <a:p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!! Jebkuru problēmu vai neskaidrību gadījumā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prakses laikā droši sazinies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gan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ar uzņemošās puses,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gan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ar Koledžas koordinatoru.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581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2E8D8-A31A-2B27-88EB-1A1C7011A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377" y="-439270"/>
            <a:ext cx="4431459" cy="1600200"/>
          </a:xfrm>
        </p:spPr>
        <p:txBody>
          <a:bodyPr>
            <a:normAutofit/>
          </a:bodyPr>
          <a:lstStyle/>
          <a:p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Pēc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mobilitātes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beigām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05383-D1C4-DCFB-4AFA-1BC8F157B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130" y="1614954"/>
            <a:ext cx="8047412" cy="4873625"/>
          </a:xfrm>
        </p:spPr>
        <p:txBody>
          <a:bodyPr/>
          <a:lstStyle/>
          <a:p>
            <a:pPr rtl="0">
              <a:spcBef>
                <a:spcPts val="1000"/>
              </a:spcBef>
              <a:spcAft>
                <a:spcPts val="0"/>
              </a:spcAft>
            </a:pPr>
            <a:r>
              <a:rPr lang="lv-LV" sz="1800" b="1" i="0" u="sng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Koledžas koordinatorei jāiesniedz:</a:t>
            </a:r>
            <a:endParaRPr lang="lv-LV" b="0" dirty="0">
              <a:effectLst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Pieredzes stāsts ar 5 prakses laikā uzņemtām bildēm.</a:t>
            </a: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Praksi apstiprinošs sertifikāts </a:t>
            </a:r>
            <a:r>
              <a:rPr lang="lv-LV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(izsniedz uzņemošā iestāde)</a:t>
            </a:r>
            <a:r>
              <a:rPr lang="lv-LV" sz="1800" b="0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pPr marL="0" indent="0">
              <a:buNone/>
            </a:pPr>
            <a:br>
              <a:rPr lang="lv-LV" b="0" dirty="0">
                <a:effectLst/>
              </a:rPr>
            </a:b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!! </a:t>
            </a:r>
            <a:r>
              <a:rPr lang="lv-LV" sz="1800" b="0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Prakses Dienasgrāmata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un </a:t>
            </a:r>
            <a:r>
              <a:rPr lang="lv-LV" sz="1800" b="0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citi ar praksi saistītie dokumenti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jāiesniedz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Koledžas Studiju prakses vadītājai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, ar viņu arī 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jāvienojas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 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par prakses aizstāvēšanas datumu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2056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92A55-CBD2-C90B-BEAD-D4B4CCB87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977" y="2305237"/>
            <a:ext cx="9822423" cy="3503892"/>
          </a:xfrm>
        </p:spPr>
        <p:txBody>
          <a:bodyPr>
            <a:normAutofit lnSpcReduction="10000"/>
          </a:bodyPr>
          <a:lstStyle/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Ja </a:t>
            </a:r>
            <a:r>
              <a:rPr lang="en-GB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rodas</a:t>
            </a:r>
            <a:r>
              <a:rPr lang="en-GB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jautājumi</a:t>
            </a:r>
            <a:r>
              <a:rPr lang="en-GB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en-GB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droši</a:t>
            </a:r>
            <a:r>
              <a:rPr lang="en-GB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raksti</a:t>
            </a:r>
            <a:r>
              <a:rPr lang="en-GB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en-GB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zvani</a:t>
            </a:r>
            <a:r>
              <a:rPr lang="en-GB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vai</a:t>
            </a:r>
            <a:r>
              <a:rPr lang="en-GB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nāc</a:t>
            </a:r>
            <a:r>
              <a:rPr lang="en-GB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ciemos</a:t>
            </a:r>
            <a:r>
              <a:rPr lang="en-GB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uz</a:t>
            </a:r>
            <a:r>
              <a:rPr lang="en-GB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125. </a:t>
            </a:r>
            <a:r>
              <a:rPr lang="en-GB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kabinetu</a:t>
            </a:r>
            <a:r>
              <a:rPr lang="en-GB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(</a:t>
            </a:r>
            <a:r>
              <a:rPr lang="en-GB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vēlams</a:t>
            </a:r>
            <a:r>
              <a:rPr lang="en-GB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1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iepriekš</a:t>
            </a:r>
            <a:r>
              <a:rPr lang="en-GB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1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pieteikties</a:t>
            </a:r>
            <a:r>
              <a:rPr lang="en-GB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en-GB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uzrakstot</a:t>
            </a:r>
            <a:r>
              <a:rPr lang="en-GB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e-</a:t>
            </a:r>
            <a:r>
              <a:rPr lang="en-GB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pastu</a:t>
            </a:r>
            <a:r>
              <a:rPr lang="en-GB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).</a:t>
            </a:r>
            <a:endParaRPr lang="en-GB" b="0" dirty="0">
              <a:effectLst/>
            </a:endParaRPr>
          </a:p>
          <a:p>
            <a:pPr mar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800" b="1" i="0" u="none" strike="noStrike" dirty="0" err="1">
                <a:solidFill>
                  <a:srgbClr val="212D74"/>
                </a:solidFill>
                <a:effectLst/>
                <a:latin typeface="Roboto" panose="02000000000000000000" pitchFamily="2" charset="0"/>
              </a:rPr>
              <a:t>Veiksmi</a:t>
            </a:r>
            <a:r>
              <a:rPr lang="en-GB" sz="1800" b="1" i="0" u="none" strike="noStrike" dirty="0">
                <a:solidFill>
                  <a:srgbClr val="212D7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1800" b="1" i="0" u="none" strike="noStrike" dirty="0" err="1">
                <a:solidFill>
                  <a:srgbClr val="212D74"/>
                </a:solidFill>
                <a:effectLst/>
                <a:latin typeface="Roboto" panose="02000000000000000000" pitchFamily="2" charset="0"/>
              </a:rPr>
              <a:t>konkursā</a:t>
            </a:r>
            <a:r>
              <a:rPr lang="en-GB" sz="1800" b="1" i="0" u="none" strike="noStrike" dirty="0">
                <a:solidFill>
                  <a:srgbClr val="212D74"/>
                </a:solidFill>
                <a:effectLst/>
                <a:latin typeface="Roboto" panose="02000000000000000000" pitchFamily="2" charset="0"/>
              </a:rPr>
              <a:t>!</a:t>
            </a:r>
            <a:endParaRPr lang="en-GB" b="0" dirty="0">
              <a:effectLst/>
            </a:endParaRPr>
          </a:p>
          <a:p>
            <a:pPr marL="0" indent="0" algn="ctr" rtl="0">
              <a:spcBef>
                <a:spcPts val="1000"/>
              </a:spcBef>
              <a:spcAft>
                <a:spcPts val="0"/>
              </a:spcAft>
              <a:buNone/>
            </a:pPr>
            <a:br>
              <a:rPr lang="en-GB" b="0" dirty="0">
                <a:effectLst/>
              </a:rPr>
            </a:br>
            <a:r>
              <a:rPr lang="en-GB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Anna Darafeja</a:t>
            </a:r>
            <a:endParaRPr lang="en-GB" b="0" dirty="0">
              <a:effectLst/>
            </a:endParaRPr>
          </a:p>
          <a:p>
            <a:pPr mar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Starptautisko</a:t>
            </a:r>
            <a:r>
              <a:rPr lang="en-GB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projektu</a:t>
            </a:r>
            <a:r>
              <a:rPr lang="en-GB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koordinatore</a:t>
            </a:r>
            <a:endParaRPr lang="en-GB" b="0" dirty="0">
              <a:effectLst/>
            </a:endParaRPr>
          </a:p>
          <a:p>
            <a:pPr mar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anna.darafeja@rcmc.lv</a:t>
            </a:r>
            <a:endParaRPr lang="en-GB" b="0" dirty="0">
              <a:effectLst/>
            </a:endParaRPr>
          </a:p>
          <a:p>
            <a:pPr marL="0" indent="0">
              <a:buNone/>
            </a:pPr>
            <a:br>
              <a:rPr lang="en-GB" b="0" dirty="0">
                <a:effectLst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9672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269" y="259976"/>
            <a:ext cx="3579811" cy="753036"/>
          </a:xfrm>
        </p:spPr>
        <p:txBody>
          <a:bodyPr>
            <a:noAutofit/>
          </a:bodyPr>
          <a:lstStyle/>
          <a:p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Erasmus+ </a:t>
            </a: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mobilitāte</a:t>
            </a:r>
            <a:endParaRPr lang="lv-LV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269" y="1363942"/>
            <a:ext cx="10306660" cy="4337610"/>
          </a:xfrm>
        </p:spPr>
        <p:txBody>
          <a:bodyPr>
            <a:normAutofit fontScale="92500" lnSpcReduction="20000"/>
          </a:bodyPr>
          <a:lstStyle/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sng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Īsās mācību/prakses mobilitātes ilgums: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5-30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dienas + obligātā virtuālā daļa – pieteikšanās visa ak. gada laikā pēc ārzemju partneru paziņojumiem</a:t>
            </a:r>
            <a:endParaRPr lang="lv-LV" sz="1600" b="0" i="0" u="none" strike="noStrike" dirty="0">
              <a:solidFill>
                <a:srgbClr val="0B5394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sng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Garās prakses mobilitātes ilgums: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60+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dienas – pieteikšanās ak. gada sākumā</a:t>
            </a:r>
            <a:endParaRPr lang="lv-LV" sz="1440" b="0" i="0" u="none" strike="noStrike" dirty="0">
              <a:solidFill>
                <a:srgbClr val="0B5394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sng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Prakses mobilitāte noris: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vienlaikus ar studiju plānā iekļauto praksi</a:t>
            </a:r>
            <a:r>
              <a:rPr lang="lv-LV" sz="1800" dirty="0">
                <a:solidFill>
                  <a:srgbClr val="434343"/>
                </a:solidFill>
                <a:latin typeface="Roboto" panose="02000000000000000000" pitchFamily="2" charset="0"/>
              </a:rPr>
              <a:t>, </a:t>
            </a:r>
            <a:r>
              <a:rPr lang="lv-LV" sz="1800" b="1" dirty="0">
                <a:solidFill>
                  <a:srgbClr val="2A3990"/>
                </a:solidFill>
                <a:latin typeface="Roboto" panose="02000000000000000000" pitchFamily="2" charset="0"/>
              </a:rPr>
              <a:t>parasti pavasarī</a:t>
            </a:r>
            <a:r>
              <a:rPr lang="lv-LV" sz="1800" dirty="0">
                <a:solidFill>
                  <a:srgbClr val="434343"/>
                </a:solidFill>
                <a:latin typeface="Roboto" panose="02000000000000000000" pitchFamily="2" charset="0"/>
              </a:rPr>
              <a:t> </a:t>
            </a:r>
            <a:r>
              <a:rPr lang="lv-LV" sz="1800" b="0" i="0" u="none" strike="noStrike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(ir jāpielāgo atkarībā no uzņemošās iestādes - dažās var TIKAI uz 60 dienām)</a:t>
            </a:r>
            <a:endParaRPr lang="lv-LV" sz="1440" b="0" i="0" u="none" strike="noStrike" dirty="0">
              <a:solidFill>
                <a:srgbClr val="0B5394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sng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Stipendijas: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Eiropas Komisijas noteiktas / fiksētas. </a:t>
            </a:r>
            <a:endParaRPr lang="lv-LV" sz="1600" b="0" i="0" u="none" strike="noStrike" dirty="0">
              <a:solidFill>
                <a:srgbClr val="0B5394"/>
              </a:solidFill>
              <a:effectLst/>
              <a:latin typeface="Roboto" panose="02000000000000000000" pitchFamily="2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sng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Finansējumu piešķir:</a:t>
            </a:r>
            <a:br>
              <a:rPr lang="lv-LV" sz="1800" b="0" i="0" u="sng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</a:br>
            <a:endParaRPr lang="lv-LV" sz="1600" b="0" i="0" u="none" strike="noStrike" dirty="0">
              <a:solidFill>
                <a:srgbClr val="0B5394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uzturēšanās izdevumiem (individuālais atbalsts);</a:t>
            </a:r>
            <a:endParaRPr lang="lv-LV" sz="184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ceļa izdevumiem</a:t>
            </a:r>
            <a:r>
              <a:rPr lang="lv-LV" sz="1800" dirty="0">
                <a:solidFill>
                  <a:srgbClr val="2A3990"/>
                </a:solidFill>
                <a:latin typeface="Roboto" panose="02000000000000000000" pitchFamily="2" charset="0"/>
              </a:rPr>
              <a:t>;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dirty="0">
                <a:solidFill>
                  <a:srgbClr val="2A3990"/>
                </a:solidFill>
                <a:latin typeface="Roboto" panose="02000000000000000000" pitchFamily="2" charset="0"/>
              </a:rPr>
              <a:t>z</a:t>
            </a:r>
            <a:r>
              <a:rPr lang="lv-LV" sz="1800" b="0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aļai ceļošanai.</a:t>
            </a:r>
            <a:endParaRPr lang="lv-LV" sz="184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0" indent="0" algn="just" rtl="0">
              <a:spcBef>
                <a:spcPts val="0"/>
              </a:spcBef>
              <a:spcAft>
                <a:spcPts val="0"/>
              </a:spcAft>
              <a:buNone/>
            </a:pPr>
            <a:br>
              <a:rPr lang="lv-LV" b="0" dirty="0">
                <a:effectLst/>
              </a:rPr>
            </a:br>
            <a:r>
              <a:rPr lang="lv-LV" sz="1800" b="1" i="0" u="none" strike="noStrike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!!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Mobilitātē var piedalīties arī tie studenti, kas piedalījušies </a:t>
            </a:r>
            <a:r>
              <a:rPr lang="lv-LV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Erasmus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+ programmā iepriekšējos gados </a:t>
            </a:r>
            <a:r>
              <a:rPr lang="lv-LV" sz="1800" dirty="0">
                <a:solidFill>
                  <a:srgbClr val="434343"/>
                </a:solidFill>
                <a:latin typeface="Roboto" panose="02000000000000000000" pitchFamily="2" charset="0"/>
              </a:rPr>
              <a:t>(</a:t>
            </a:r>
            <a:r>
              <a:rPr lang="en-GB" sz="1800" dirty="0" err="1">
                <a:solidFill>
                  <a:srgbClr val="434343"/>
                </a:solidFill>
                <a:latin typeface="Roboto" panose="02000000000000000000" pitchFamily="2" charset="0"/>
              </a:rPr>
              <a:t>nedrīkst</a:t>
            </a:r>
            <a:r>
              <a:rPr lang="en-GB" sz="1800" dirty="0">
                <a:solidFill>
                  <a:srgbClr val="434343"/>
                </a:solidFill>
                <a:latin typeface="Roboto" panose="02000000000000000000" pitchFamily="2" charset="0"/>
              </a:rPr>
              <a:t> </a:t>
            </a:r>
            <a:r>
              <a:rPr lang="en-GB" sz="1800" dirty="0" err="1">
                <a:solidFill>
                  <a:srgbClr val="434343"/>
                </a:solidFill>
                <a:latin typeface="Roboto" panose="02000000000000000000" pitchFamily="2" charset="0"/>
              </a:rPr>
              <a:t>pārsniegt</a:t>
            </a:r>
            <a:r>
              <a:rPr lang="en-GB" sz="1800" dirty="0">
                <a:solidFill>
                  <a:srgbClr val="434343"/>
                </a:solidFill>
                <a:latin typeface="Roboto" panose="02000000000000000000" pitchFamily="2" charset="0"/>
              </a:rPr>
              <a:t> 12 </a:t>
            </a:r>
            <a:r>
              <a:rPr lang="en-GB" sz="1800" dirty="0" err="1">
                <a:solidFill>
                  <a:srgbClr val="434343"/>
                </a:solidFill>
                <a:latin typeface="Roboto" panose="02000000000000000000" pitchFamily="2" charset="0"/>
              </a:rPr>
              <a:t>mēnešus</a:t>
            </a:r>
            <a:r>
              <a:rPr lang="en-GB" sz="1800" dirty="0">
                <a:solidFill>
                  <a:srgbClr val="434343"/>
                </a:solidFill>
                <a:latin typeface="Roboto" panose="02000000000000000000" pitchFamily="2" charset="0"/>
              </a:rPr>
              <a:t> </a:t>
            </a:r>
            <a:r>
              <a:rPr lang="en-GB" sz="1800" dirty="0" err="1">
                <a:solidFill>
                  <a:srgbClr val="434343"/>
                </a:solidFill>
                <a:latin typeface="Roboto" panose="02000000000000000000" pitchFamily="2" charset="0"/>
              </a:rPr>
              <a:t>viena</a:t>
            </a:r>
            <a:r>
              <a:rPr lang="en-GB" sz="1800" dirty="0">
                <a:solidFill>
                  <a:srgbClr val="434343"/>
                </a:solidFill>
                <a:latin typeface="Roboto" panose="02000000000000000000" pitchFamily="2" charset="0"/>
              </a:rPr>
              <a:t> </a:t>
            </a:r>
            <a:r>
              <a:rPr lang="en-GB" sz="1800" dirty="0" err="1">
                <a:solidFill>
                  <a:srgbClr val="434343"/>
                </a:solidFill>
                <a:latin typeface="Roboto" panose="02000000000000000000" pitchFamily="2" charset="0"/>
              </a:rPr>
              <a:t>studiju</a:t>
            </a:r>
            <a:r>
              <a:rPr lang="en-GB" sz="1800" dirty="0">
                <a:solidFill>
                  <a:srgbClr val="434343"/>
                </a:solidFill>
                <a:latin typeface="Roboto" panose="02000000000000000000" pitchFamily="2" charset="0"/>
              </a:rPr>
              <a:t> </a:t>
            </a:r>
            <a:r>
              <a:rPr lang="en-GB" sz="1800" dirty="0" err="1">
                <a:solidFill>
                  <a:srgbClr val="434343"/>
                </a:solidFill>
                <a:latin typeface="Roboto" panose="02000000000000000000" pitchFamily="2" charset="0"/>
              </a:rPr>
              <a:t>cikla</a:t>
            </a:r>
            <a:r>
              <a:rPr lang="en-GB" sz="1800" dirty="0">
                <a:solidFill>
                  <a:srgbClr val="434343"/>
                </a:solidFill>
                <a:latin typeface="Roboto" panose="02000000000000000000" pitchFamily="2" charset="0"/>
              </a:rPr>
              <a:t> </a:t>
            </a:r>
            <a:r>
              <a:rPr lang="en-GB" sz="1800" dirty="0" err="1">
                <a:solidFill>
                  <a:srgbClr val="434343"/>
                </a:solidFill>
                <a:latin typeface="Roboto" panose="02000000000000000000" pitchFamily="2" charset="0"/>
              </a:rPr>
              <a:t>ietvaros</a:t>
            </a:r>
            <a:r>
              <a:rPr lang="lv-LV" sz="1800" dirty="0">
                <a:solidFill>
                  <a:srgbClr val="434343"/>
                </a:solidFill>
                <a:latin typeface="Roboto" panose="02000000000000000000" pitchFamily="2" charset="0"/>
              </a:rPr>
              <a:t>)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br>
              <a:rPr lang="lv-LV" b="0" dirty="0">
                <a:effectLst/>
              </a:rPr>
            </a:br>
            <a:r>
              <a:rPr lang="lv-LV" sz="1800" b="1" i="0" u="none" strike="noStrike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!!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Augstskolu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nesenie absolventi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mācību mobilitātes ietvaros var doties praksē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ne vēlāk kā gadu pēc augstskolas absolvēšanas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. Neseno absolventu praksei jāpiesakās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pēdējā studiju gadā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.</a:t>
            </a:r>
            <a:br>
              <a:rPr lang="lv-LV" dirty="0"/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84406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E11D2-7259-4B64-B4DE-35B58F94A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730" y="941295"/>
            <a:ext cx="8044234" cy="824753"/>
          </a:xfrm>
        </p:spPr>
        <p:txBody>
          <a:bodyPr>
            <a:normAutofit fontScale="900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Kas var </a:t>
            </a: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piedalīties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Erasmus+ </a:t>
            </a: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prakses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mobilitātē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?</a:t>
            </a:r>
            <a:br>
              <a:rPr lang="en-GB" b="0" dirty="0">
                <a:effectLst/>
              </a:rPr>
            </a:b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72DF5-FE11-4D2F-EFB8-592CE6EE3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565" y="1219201"/>
            <a:ext cx="10040470" cy="4894729"/>
          </a:xfrm>
        </p:spPr>
        <p:txBody>
          <a:bodyPr>
            <a:normAutofit/>
          </a:bodyPr>
          <a:lstStyle/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Ārsta palīgi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2. un 3. studiju gads</a:t>
            </a:r>
            <a:b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</a:br>
            <a:endParaRPr lang="lv-LV" sz="1500" b="0" i="0" u="none" strike="noStrike" dirty="0">
              <a:solidFill>
                <a:srgbClr val="434343"/>
              </a:solidFill>
              <a:effectLst/>
              <a:latin typeface="Roboto" panose="02000000000000000000" pitchFamily="2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Masieri</a:t>
            </a: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 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2. studiju gads </a:t>
            </a:r>
            <a:b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</a:br>
            <a:endParaRPr lang="lv-LV" sz="1500" b="0" i="0" u="none" strike="noStrike" dirty="0">
              <a:solidFill>
                <a:srgbClr val="434343"/>
              </a:solidFill>
              <a:effectLst/>
              <a:latin typeface="Roboto" panose="02000000000000000000" pitchFamily="2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Farmaceita asistenti</a:t>
            </a: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 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2. un 3. studiju gads</a:t>
            </a:r>
            <a:b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</a:br>
            <a:endParaRPr lang="lv-LV" sz="1500" b="0" i="0" u="none" strike="noStrike" dirty="0">
              <a:solidFill>
                <a:srgbClr val="434343"/>
              </a:solidFill>
              <a:effectLst/>
              <a:latin typeface="Roboto" panose="02000000000000000000" pitchFamily="2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Zobārsta asistenti</a:t>
            </a: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 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2. studiju gads</a:t>
            </a:r>
            <a:b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</a:br>
            <a:endParaRPr lang="lv-LV" sz="1500" b="0" i="0" u="none" strike="noStrike" dirty="0">
              <a:solidFill>
                <a:srgbClr val="434343"/>
              </a:solidFill>
              <a:effectLst/>
              <a:latin typeface="Roboto" panose="02000000000000000000" pitchFamily="2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Māsas palīgi </a:t>
            </a:r>
            <a:b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</a:br>
            <a:endParaRPr lang="lv-LV" sz="1500" b="0" i="0" u="none" strike="noStrike" dirty="0">
              <a:solidFill>
                <a:srgbClr val="434343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Nesenie </a:t>
            </a:r>
            <a:r>
              <a:rPr lang="lv-LV" sz="15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minēto programmu</a:t>
            </a:r>
            <a:r>
              <a:rPr lang="lv-LV" sz="15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absolventi</a:t>
            </a: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 </a:t>
            </a:r>
          </a:p>
          <a:p>
            <a:pPr marL="742950" lvl="1" indent="-2857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sng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ne vēlāk kā gadu pēc augstskolas absolvēšanas</a:t>
            </a:r>
            <a:endParaRPr lang="lv-LV" sz="15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br>
              <a:rPr lang="lv-LV" sz="1500" b="0" dirty="0">
                <a:effectLst/>
              </a:rPr>
            </a:br>
            <a:r>
              <a:rPr lang="lv-LV" sz="1500" b="1" i="0" u="none" strike="noStrike" dirty="0">
                <a:solidFill>
                  <a:srgbClr val="C00000"/>
                </a:solidFill>
                <a:effectLst/>
                <a:latin typeface="Roboto" panose="02000000000000000000" pitchFamily="2" charset="0"/>
              </a:rPr>
              <a:t>!</a:t>
            </a:r>
            <a:r>
              <a:rPr lang="lv-LV" sz="15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Ja vēlies pieteikties mobilitātei nākamajam studiju gadam (ārpus konkursa), ņem vērā, ka atbilde no slimnīcas un pieteikuma apstiprināšana aizņem laiku, tāpēc</a:t>
            </a: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lv-LV" sz="1500" b="1" i="0" u="none" strike="noStrike" dirty="0">
                <a:solidFill>
                  <a:srgbClr val="AC0000"/>
                </a:solidFill>
                <a:effectLst/>
                <a:latin typeface="Roboto" panose="02000000000000000000" pitchFamily="2" charset="0"/>
              </a:rPr>
              <a:t>ieplāno braucienu </a:t>
            </a:r>
            <a:r>
              <a:rPr lang="lv-LV" sz="1500" b="1" i="0" u="sng" dirty="0">
                <a:solidFill>
                  <a:srgbClr val="AC0000"/>
                </a:solidFill>
                <a:effectLst/>
                <a:latin typeface="Roboto" panose="02000000000000000000" pitchFamily="2" charset="0"/>
              </a:rPr>
              <a:t>vismaz</a:t>
            </a:r>
            <a:r>
              <a:rPr lang="lv-LV" sz="1500" b="1" i="0" u="none" strike="noStrike" dirty="0">
                <a:solidFill>
                  <a:srgbClr val="AC0000"/>
                </a:solidFill>
                <a:effectLst/>
                <a:latin typeface="Roboto" panose="02000000000000000000" pitchFamily="2" charset="0"/>
              </a:rPr>
              <a:t> 3 mēnešus iepriekš!</a:t>
            </a: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 </a:t>
            </a:r>
            <a:br>
              <a:rPr lang="lv-LV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4077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DFA1B-1086-CC4E-296C-99EB86301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481" y="181162"/>
            <a:ext cx="3932237" cy="972671"/>
          </a:xfrm>
        </p:spPr>
        <p:txBody>
          <a:bodyPr>
            <a:normAutofit/>
          </a:bodyPr>
          <a:lstStyle/>
          <a:p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Kur var </a:t>
            </a: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doties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praksē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?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6EAC9-914A-41C9-16C7-3C9E8B2DE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716" y="1516342"/>
            <a:ext cx="7972519" cy="4873625"/>
          </a:xfrm>
        </p:spPr>
        <p:txBody>
          <a:bodyPr>
            <a:normAutofit/>
          </a:bodyPr>
          <a:lstStyle/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Visu uzņemošo </a:t>
            </a:r>
            <a:r>
              <a:rPr lang="lv-LV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partneraugstskolu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saraksts ir pieejams </a:t>
            </a:r>
            <a:r>
              <a:rPr lang="lv-LV" sz="1800" b="1" i="0" u="sng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  <a:hlinkClick r:id="rId2"/>
              </a:rPr>
              <a:t>Koledžas mājaslapā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.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Pievērs uzmanību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, ka dažās </a:t>
            </a:r>
            <a:r>
              <a:rPr lang="lv-LV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partneriestādēs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pieprasa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ļoti labas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franču/spāņu valodas zināšanas.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Lai būtu vieglāk izvēlēties mobilitātes valsti, vari izlasīt </a:t>
            </a:r>
            <a:r>
              <a:rPr lang="lv-LV" sz="1800" b="1" i="0" u="sng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  <a:hlinkClick r:id="rId3"/>
              </a:rPr>
              <a:t>izbraucošo studentu pieredzes stāstus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.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Ja vēlies doties uz kādu valsti,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kas nav sarakstā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lv-LV" sz="1800" b="0" i="0" u="sng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sazinies ar Koledžas koordinatori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, lai noskaidrotu,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vai ir iespējams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noslēgt </a:t>
            </a:r>
            <a:r>
              <a:rPr lang="lv-LV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Erasmus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+ sadarbības līgumu ar kādu Tevi interesējošās valsts izglītības iestādi. 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br>
              <a:rPr lang="lv-LV" b="0" dirty="0">
                <a:effectLst/>
              </a:rPr>
            </a:b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!!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Dzīvošana sadarbības partneru piedāvātajās studentu viesnīcās, hosteļos u.c.,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nav obligāta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. Students var pats meklēt sev dzīvesvietu, </a:t>
            </a:r>
            <a:r>
              <a:rPr lang="lv-LV" sz="1800" b="0" i="0" u="sng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iepriekš par to informējot Koledžas koordinatoru.</a:t>
            </a:r>
            <a:br>
              <a:rPr lang="lv-LV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6523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24537-5349-4BC6-112E-07303D70F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235" y="-582706"/>
            <a:ext cx="5085882" cy="1600200"/>
          </a:xfrm>
        </p:spPr>
        <p:txBody>
          <a:bodyPr>
            <a:normAutofit/>
          </a:bodyPr>
          <a:lstStyle/>
          <a:p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Uz </a:t>
            </a: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kādām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valstīm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var </a:t>
            </a: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doties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?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EF79D-E221-0B00-299C-FC7908900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235" y="1188902"/>
            <a:ext cx="9792353" cy="4781592"/>
          </a:xfrm>
        </p:spPr>
        <p:txBody>
          <a:bodyPr>
            <a:normAutofit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lv-LV" sz="1500" b="0" i="0" u="sng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Sadalījums pa studiju programmām:</a:t>
            </a:r>
            <a:br>
              <a:rPr lang="lv-LV" sz="1500" b="0" i="0" u="sng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</a:br>
            <a:endParaRPr lang="lv-LV" b="0" dirty="0">
              <a:effectLst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Zobārstniecība: 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Spānija</a:t>
            </a:r>
            <a:endParaRPr lang="lv-LV" sz="1500" b="1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Lietuva</a:t>
            </a:r>
            <a:endParaRPr lang="lv-LV" sz="1500" b="1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Māszinības</a:t>
            </a:r>
            <a:r>
              <a:rPr lang="lv-LV" sz="15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:</a:t>
            </a:r>
          </a:p>
          <a:p>
            <a:pPr marL="742950" lvl="1" indent="-285750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Spānija</a:t>
            </a:r>
            <a:endParaRPr lang="lv-LV" sz="1500" b="1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Farmācija: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Igaunija</a:t>
            </a:r>
            <a:endParaRPr lang="lv-LV" sz="15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Lietuva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Grieķija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lv-LV" sz="1500" dirty="0">
              <a:solidFill>
                <a:srgbClr val="434343"/>
              </a:solidFill>
              <a:latin typeface="Roboto" panose="02000000000000000000" pitchFamily="2" charset="0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lv-LV" sz="1500" dirty="0">
              <a:solidFill>
                <a:srgbClr val="434343"/>
              </a:solidFill>
              <a:latin typeface="Roboto" panose="02000000000000000000" pitchFamily="2" charset="0"/>
            </a:endParaRPr>
          </a:p>
          <a:p>
            <a:pPr marL="457200" lvl="1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lv-LV" sz="15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lv-LV" sz="1500" b="1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lv-LV" sz="15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! </a:t>
            </a:r>
            <a:r>
              <a:rPr lang="lv-LV" sz="1500" b="1" i="0" u="none" strike="noStrike" dirty="0">
                <a:solidFill>
                  <a:srgbClr val="AC0000"/>
                </a:solidFill>
                <a:effectLst/>
                <a:latin typeface="Roboto" panose="02000000000000000000" pitchFamily="2" charset="0"/>
              </a:rPr>
              <a:t>Uzņemošā iestāde patur tiesības samazināt dalībnieku skaitu līdz 0, ja rodas kādi ārēji, neparedzēti apstākļi!</a:t>
            </a:r>
            <a:r>
              <a:rPr lang="lv-LV" sz="1500" b="0" i="0" u="none" strike="noStrike" dirty="0">
                <a:solidFill>
                  <a:srgbClr val="AC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lv-LV" sz="1500" b="0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Šajā gadījumā tiek piemeklēta </a:t>
            </a:r>
            <a:r>
              <a:rPr lang="lv-LV" sz="15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cita prakses vieta</a:t>
            </a:r>
            <a:r>
              <a:rPr lang="lv-LV" sz="1500" b="0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.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EC6154-E2D4-24E7-DD4C-B555B5D05823}"/>
              </a:ext>
            </a:extLst>
          </p:cNvPr>
          <p:cNvSpPr txBox="1"/>
          <p:nvPr/>
        </p:nvSpPr>
        <p:spPr>
          <a:xfrm>
            <a:off x="3433482" y="1901762"/>
            <a:ext cx="2438400" cy="3498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Ārstnieciskā masāža:</a:t>
            </a: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 </a:t>
            </a:r>
            <a:endParaRPr lang="lv-LV" sz="1500" b="1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Polija </a:t>
            </a:r>
            <a:endParaRPr lang="lv-LV" sz="15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Lietuva </a:t>
            </a:r>
            <a:endParaRPr lang="lv-LV" sz="15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Igaunija</a:t>
            </a:r>
            <a:endParaRPr lang="lv-LV" sz="15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Ārstniecība: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Somija</a:t>
            </a:r>
            <a:endParaRPr lang="lv-LV" sz="15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Igaunija</a:t>
            </a:r>
            <a:endParaRPr lang="lv-LV" sz="15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Beļģija</a:t>
            </a:r>
            <a:endParaRPr lang="lv-LV" sz="15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Francija</a:t>
            </a:r>
            <a:endParaRPr lang="lv-LV" sz="15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Polija (NMP)</a:t>
            </a:r>
            <a:endParaRPr lang="lv-LV" sz="15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Portugāle</a:t>
            </a:r>
            <a:endParaRPr lang="lv-LV" sz="15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Lietuva</a:t>
            </a:r>
            <a:endParaRPr lang="lv-LV" sz="15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5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Spānija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64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0EB10-FC5D-D61B-E23C-86B62C8A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564" y="-603250"/>
            <a:ext cx="4897624" cy="1600200"/>
          </a:xfrm>
        </p:spPr>
        <p:txBody>
          <a:bodyPr>
            <a:normAutofit/>
          </a:bodyPr>
          <a:lstStyle/>
          <a:p>
            <a:r>
              <a:rPr lang="lv-LV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Svarīgie datumi un termiņi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B16D5-923F-632E-0CCA-C4F0FE501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94" y="1588060"/>
            <a:ext cx="8065341" cy="4873625"/>
          </a:xfrm>
        </p:spPr>
        <p:txBody>
          <a:bodyPr/>
          <a:lstStyle/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1" dirty="0">
                <a:solidFill>
                  <a:srgbClr val="2A3990"/>
                </a:solidFill>
                <a:latin typeface="Roboto" panose="02000000000000000000" pitchFamily="2" charset="0"/>
              </a:rPr>
              <a:t>04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.09-15.09.2023.</a:t>
            </a:r>
            <a:r>
              <a:rPr lang="lv-LV" sz="1800" b="1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–</a:t>
            </a:r>
            <a:r>
              <a:rPr lang="lv-LV" sz="1800" b="1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pieteikšanās </a:t>
            </a:r>
            <a:r>
              <a:rPr lang="lv-LV" sz="1800" b="1" i="0" u="sng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  <a:hlinkClick r:id="rId2"/>
              </a:rPr>
              <a:t>tiešsaistē</a:t>
            </a:r>
            <a:r>
              <a:rPr lang="lv-LV" sz="1800" b="0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.</a:t>
            </a:r>
            <a:endParaRPr lang="lv-LV" sz="1800" b="1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22.09.2023.</a:t>
            </a:r>
            <a:r>
              <a:rPr lang="lv-LV" sz="1800" b="1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– konkursa rezultātu paziņošana (atbilde tiks nosūtīta uz studenta norādīto privāto e-pastu).</a:t>
            </a:r>
            <a:endParaRPr lang="lv-LV" sz="1800" b="1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Janvāris / marts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– valodas kursi visiem </a:t>
            </a:r>
            <a:r>
              <a:rPr lang="lv-LV" sz="1800" dirty="0">
                <a:solidFill>
                  <a:srgbClr val="434343"/>
                </a:solidFill>
                <a:latin typeface="Roboto" panose="02000000000000000000" pitchFamily="2" charset="0"/>
              </a:rPr>
              <a:t>garās prakses 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mobilitātes dalībniekiem.</a:t>
            </a:r>
            <a:endParaRPr lang="lv-LV" sz="1800" b="1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br>
              <a:rPr lang="lv-LV" b="0" dirty="0">
                <a:effectLst/>
              </a:rPr>
            </a:br>
            <a:r>
              <a:rPr lang="lv-LV" sz="1800" b="1" i="0" u="none" strike="noStrike" dirty="0">
                <a:solidFill>
                  <a:srgbClr val="AC0000"/>
                </a:solidFill>
                <a:effectLst/>
                <a:latin typeface="Roboto" panose="02000000000000000000" pitchFamily="2" charset="0"/>
              </a:rPr>
              <a:t>* 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Ja dodas garajā praksē uz 60 dienām, </a:t>
            </a:r>
            <a:r>
              <a:rPr lang="lv-LV" sz="1800" b="1" i="0" u="none" strike="noStrike" dirty="0">
                <a:solidFill>
                  <a:srgbClr val="AC0000"/>
                </a:solidFill>
                <a:effectLst/>
                <a:latin typeface="Roboto" panose="02000000000000000000" pitchFamily="2" charset="0"/>
              </a:rPr>
              <a:t>jāsaskaņo ar studijas nodaļu un docētājiem.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177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70FCD-3DC4-548A-4A9F-06D07911B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340" y="-340659"/>
            <a:ext cx="3932237" cy="1600200"/>
          </a:xfrm>
        </p:spPr>
        <p:txBody>
          <a:bodyPr>
            <a:normAutofit/>
          </a:bodyPr>
          <a:lstStyle/>
          <a:p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Pieteikšanās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3705D-9184-7260-CFCB-A6BBFE819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200" y="1739806"/>
            <a:ext cx="7706753" cy="3378387"/>
          </a:xfrm>
        </p:spPr>
        <p:txBody>
          <a:bodyPr/>
          <a:lstStyle/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Pieteikšanās mobilitātei notiek </a:t>
            </a:r>
            <a:r>
              <a:rPr lang="lv-LV" sz="1800" b="1" i="0" u="sng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  <a:hlinkClick r:id="rId2"/>
              </a:rPr>
              <a:t>elektroniski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. 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Pievienojot pases vai ID kartes elektronisko kopiju, </a:t>
            </a:r>
            <a:r>
              <a:rPr lang="lv-LV" sz="1800" b="0" i="0" u="sng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pārliecinies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, ka visa informācija ir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skaidri redzama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(</a:t>
            </a:r>
            <a:r>
              <a:rPr lang="lv-LV" sz="1800" b="0" i="0" u="sng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it sevišķi, ja bildē dokumentu ar telefonu - var izmantot skenēšanas mobilās aplikācijas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)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!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Rakstot motivācijas vēstuli,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atceries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, ka angļu valoda ir svarīga, taču tā nav Tavu zināšanu pārbaude. Koncentrējies uz galveno — parādi savu interesi un vēlmi piedalīties apmaiņā, pastāsti, kas tieši Tevi aizrauj izvēlētajā profesijā.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Plašāku informāciju par </a:t>
            </a:r>
            <a:r>
              <a:rPr lang="lv-LV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Erasmus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+ mobilitāti meklē skolas mājaslapas </a:t>
            </a:r>
            <a:r>
              <a:rPr lang="lv-LV" sz="1800" b="1" i="0" u="sng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  <a:hlinkClick r:id="rId3"/>
              </a:rPr>
              <a:t>Erasmus</a:t>
            </a:r>
            <a:r>
              <a:rPr lang="lv-LV" sz="1800" b="1" i="0" u="sng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  <a:hlinkClick r:id="rId3"/>
              </a:rPr>
              <a:t>+ sadaļā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0257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4AAEF-58CD-BB61-DEAD-DB2BCF92F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270" y="-313765"/>
            <a:ext cx="3932237" cy="1600200"/>
          </a:xfrm>
        </p:spPr>
        <p:txBody>
          <a:bodyPr>
            <a:normAutofit/>
          </a:bodyPr>
          <a:lstStyle/>
          <a:p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Motivācijas</a:t>
            </a:r>
            <a:r>
              <a:rPr lang="en-GB" sz="2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28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vēstule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1E702-E6E8-FEE3-D7E4-BB6731A8F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270" y="2008749"/>
            <a:ext cx="7681165" cy="3163234"/>
          </a:xfrm>
        </p:spPr>
        <p:txBody>
          <a:bodyPr/>
          <a:lstStyle/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Motivācijas vēstule jāraksta 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angļu valodā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.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sng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Apjoms: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viena A4 lapa (12 izmēra burti Word formātā, </a:t>
            </a:r>
            <a:r>
              <a:rPr lang="lv-LV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Times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lv-LV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New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lv-LV" sz="1800" b="0" i="0" u="none" strike="noStrike" dirty="0" err="1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Roman</a:t>
            </a: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 fontā).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800" b="0" i="0" u="none" strike="noStrike" dirty="0">
                <a:solidFill>
                  <a:srgbClr val="434343"/>
                </a:solidFill>
                <a:effectLst/>
                <a:latin typeface="Roboto" panose="02000000000000000000" pitchFamily="2" charset="0"/>
              </a:rPr>
              <a:t>Galvenie punkti, ko aprakstīt:</a:t>
            </a:r>
            <a:endParaRPr lang="lv-LV" sz="1800" b="0" i="0" u="none" strike="noStrike" dirty="0">
              <a:solidFill>
                <a:srgbClr val="2A3990"/>
              </a:solidFill>
              <a:effectLst/>
              <a:latin typeface="Roboto" panose="02000000000000000000" pitchFamily="2" charset="0"/>
            </a:endParaRPr>
          </a:p>
          <a:p>
            <a:pPr marL="742950" lvl="1" indent="-285750"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600" b="0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Kāpēc vēlies piedalīties apmaiņas programmā;</a:t>
            </a:r>
          </a:p>
          <a:p>
            <a:pPr marL="742950" lvl="1" indent="-285750"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600" b="0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Savu darba pieredzi/intereses;</a:t>
            </a:r>
          </a:p>
          <a:p>
            <a:pPr marL="742950" lvl="1" indent="-285750"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600" b="0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Kāpēc vēlies doties tieši uz norādīto valsti;</a:t>
            </a:r>
          </a:p>
          <a:p>
            <a:pPr marL="742950" lvl="1" indent="-285750" algn="just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600" b="0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Ko Tu sagaidi/ceri iegūt no apmaiņas.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2009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C59C1-D2BD-790E-ABFF-6E705C68F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870" y="313765"/>
            <a:ext cx="4872318" cy="1600200"/>
          </a:xfrm>
        </p:spPr>
        <p:txBody>
          <a:bodyPr>
            <a:normAutofit fontScale="900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GB" sz="31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Konkursa</a:t>
            </a:r>
            <a:r>
              <a:rPr lang="en-GB" sz="31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31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vērtēšanas</a:t>
            </a:r>
            <a:r>
              <a:rPr lang="en-GB" sz="31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GB" sz="3100" b="1" i="0" u="none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kritēriji</a:t>
            </a:r>
            <a:br>
              <a:rPr lang="en-GB" sz="2800" b="0" dirty="0">
                <a:effectLst/>
              </a:rPr>
            </a:br>
            <a:br>
              <a:rPr lang="en-GB" dirty="0"/>
            </a:br>
            <a:endParaRPr lang="en-GB" dirty="0"/>
          </a:p>
        </p:txBody>
      </p:sp>
      <p:pic>
        <p:nvPicPr>
          <p:cNvPr id="5" name="Google Shape;160;p6">
            <a:extLst>
              <a:ext uri="{FF2B5EF4-FFF2-40B4-BE49-F238E27FC236}">
                <a16:creationId xmlns:a16="http://schemas.microsoft.com/office/drawing/2014/main" id="{3C1E9978-4ABC-73AC-AA86-EF157DDDD195}"/>
              </a:ext>
            </a:extLst>
          </p:cNvPr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1957202" y="1600201"/>
            <a:ext cx="6172200" cy="295902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2CDA087-AD35-338F-0738-09F781BF28BD}"/>
              </a:ext>
            </a:extLst>
          </p:cNvPr>
          <p:cNvSpPr txBox="1"/>
          <p:nvPr/>
        </p:nvSpPr>
        <p:spPr>
          <a:xfrm>
            <a:off x="682906" y="4559225"/>
            <a:ext cx="900056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Ar </a:t>
            </a:r>
            <a:r>
              <a:rPr lang="lv-LV" sz="1800" b="1" i="1" u="sng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  <a:hlinkClick r:id="rId3"/>
              </a:rPr>
              <a:t>Norādījumiem par vērtēšanas kritērijiem stipendijas iegūšanai </a:t>
            </a:r>
            <a:r>
              <a:rPr lang="lv-LV" sz="1800" b="1" i="1" u="sng" strike="noStrike" dirty="0" err="1">
                <a:solidFill>
                  <a:srgbClr val="2A3990"/>
                </a:solidFill>
                <a:effectLst/>
                <a:latin typeface="Roboto" panose="02000000000000000000" pitchFamily="2" charset="0"/>
                <a:hlinkClick r:id="rId3"/>
              </a:rPr>
              <a:t>Erasmus</a:t>
            </a:r>
            <a:r>
              <a:rPr lang="lv-LV" sz="1800" b="1" i="1" u="sng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  <a:hlinkClick r:id="rId3"/>
              </a:rPr>
              <a:t>+ programmas ietvaros</a:t>
            </a:r>
            <a:r>
              <a:rPr lang="lv-LV" sz="1800" b="1" i="0" u="none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lv-LV" sz="18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var iepazīties Koledžas mājaslapas </a:t>
            </a:r>
            <a:r>
              <a:rPr lang="lv-LV" sz="1800" b="0" i="0" u="sng" strike="noStrike" dirty="0">
                <a:solidFill>
                  <a:srgbClr val="2A3990"/>
                </a:solidFill>
                <a:effectLst/>
                <a:latin typeface="Roboto" panose="02000000000000000000" pitchFamily="2" charset="0"/>
                <a:hlinkClick r:id="rId4"/>
              </a:rPr>
              <a:t>Studijām nepieciešamo dokumentu sadaļā.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896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1000</Words>
  <Application>Microsoft Office PowerPoint</Application>
  <PresentationFormat>Widescreen</PresentationFormat>
  <Paragraphs>107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Roboto</vt:lpstr>
      <vt:lpstr>Office Theme</vt:lpstr>
      <vt:lpstr> Informācija par Erasmus+ mobilitāti 2023./2024. akadēmiskajā gadā </vt:lpstr>
      <vt:lpstr>Erasmus+ mobilitāte</vt:lpstr>
      <vt:lpstr>Kas var piedalīties Erasmus+ prakses mobilitātē?  </vt:lpstr>
      <vt:lpstr>Kur var doties praksē?</vt:lpstr>
      <vt:lpstr>Uz kādām valstīm var doties?</vt:lpstr>
      <vt:lpstr>Svarīgie datumi un termiņi</vt:lpstr>
      <vt:lpstr>Pieteikšanās </vt:lpstr>
      <vt:lpstr>Motivācijas vēstule</vt:lpstr>
      <vt:lpstr>Konkursa vērtēšanas kritēriji  </vt:lpstr>
      <vt:lpstr>Studentiem, kuri būs izturējuši konkursu:  </vt:lpstr>
      <vt:lpstr>Mobilitātes laikā</vt:lpstr>
      <vt:lpstr>Pēc mobilitātes beigām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Ilze Kļaviņa</dc:creator>
  <cp:lastModifiedBy>Anna Darafeja</cp:lastModifiedBy>
  <cp:revision>12</cp:revision>
  <dcterms:created xsi:type="dcterms:W3CDTF">2021-03-24T11:14:36Z</dcterms:created>
  <dcterms:modified xsi:type="dcterms:W3CDTF">2023-08-24T09:46:40Z</dcterms:modified>
</cp:coreProperties>
</file>